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3" r:id="rId1"/>
  </p:sldMasterIdLst>
  <p:notesMasterIdLst>
    <p:notesMasterId r:id="rId19"/>
  </p:notesMasterIdLst>
  <p:sldIdLst>
    <p:sldId id="256" r:id="rId2"/>
    <p:sldId id="257" r:id="rId3"/>
    <p:sldId id="259" r:id="rId4"/>
    <p:sldId id="285" r:id="rId5"/>
    <p:sldId id="263" r:id="rId6"/>
    <p:sldId id="288" r:id="rId7"/>
    <p:sldId id="289" r:id="rId8"/>
    <p:sldId id="291" r:id="rId9"/>
    <p:sldId id="262" r:id="rId10"/>
    <p:sldId id="294" r:id="rId11"/>
    <p:sldId id="261" r:id="rId12"/>
    <p:sldId id="295" r:id="rId13"/>
    <p:sldId id="296" r:id="rId14"/>
    <p:sldId id="266" r:id="rId15"/>
    <p:sldId id="297" r:id="rId16"/>
    <p:sldId id="298" r:id="rId17"/>
    <p:sldId id="41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1A2D60D4-D51B-410F-B009-B4B81F354241}">
          <p14:sldIdLst>
            <p14:sldId id="256"/>
          </p14:sldIdLst>
        </p14:section>
        <p14:section name="Entrata in vigore terzo correttivo" id="{39CA4FAE-6EA5-4038-8CE0-7C759B9885BF}">
          <p14:sldIdLst>
            <p14:sldId id="257"/>
          </p14:sldIdLst>
        </p14:section>
        <p14:section name="Art. 479 c.p.c. - Notificazione del tuitolo esecutivo" id="{4928ACE1-402B-4124-96DD-ABD3EA160F55}">
          <p14:sldIdLst>
            <p14:sldId id="259"/>
            <p14:sldId id="285"/>
          </p14:sldIdLst>
        </p14:section>
        <p14:section name="Art. 480 c.p.c. - Forma del precetto" id="{1AD976B3-4F86-441B-A011-BAE89893EEEE}">
          <p14:sldIdLst>
            <p14:sldId id="263"/>
            <p14:sldId id="288"/>
          </p14:sldIdLst>
        </p14:section>
        <p14:section name="Art. 480 c.p.c. - opposizione a precetto e competenza" id="{B0AAC456-D9F8-4EEF-B7A3-D3C6D17F3ED0}">
          <p14:sldIdLst>
            <p14:sldId id="289"/>
            <p14:sldId id="291"/>
          </p14:sldIdLst>
        </p14:section>
        <p14:section name="Novità in tema di pignoramento immobiliare - art. 492, comma c.p.c." id="{5F22B0DC-A26E-4BEE-BE58-62BBF7EBAD07}">
          <p14:sldIdLst>
            <p14:sldId id="262"/>
            <p14:sldId id="294"/>
          </p14:sldIdLst>
        </p14:section>
        <p14:section name="Novità sulle notifiche endoprocedimentali" id="{CB2C1F64-B1F1-475E-A07F-8C280D78EF84}">
          <p14:sldIdLst>
            <p14:sldId id="261"/>
            <p14:sldId id="295"/>
            <p14:sldId id="296"/>
          </p14:sldIdLst>
        </p14:section>
        <p14:section name="Deposito dell'atto di pignoramento - Art. 557 c.p.c." id="{9AEB260B-931A-4C2A-BAC0-8864E9EC4364}">
          <p14:sldIdLst>
            <p14:sldId id="266"/>
            <p14:sldId id="297"/>
            <p14:sldId id="298"/>
            <p14:sldId id="41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05" autoAdjust="0"/>
    <p:restoredTop sz="94660"/>
  </p:normalViewPr>
  <p:slideViewPr>
    <p:cSldViewPr snapToGrid="0">
      <p:cViewPr varScale="1">
        <p:scale>
          <a:sx n="113" d="100"/>
          <a:sy n="113" d="100"/>
        </p:scale>
        <p:origin x="43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F0EB4F-B233-46ED-8DB7-CE35E4C257E0}"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549605DF-B7E4-4CCB-AFE0-F2FB8A71187A}">
      <dgm:prSet custT="1"/>
      <dgm:spPr/>
      <dgm:t>
        <a:bodyPr/>
        <a:lstStyle/>
        <a:p>
          <a:pPr algn="just"/>
          <a:r>
            <a:rPr lang="it-IT" sz="1400" dirty="0">
              <a:solidFill>
                <a:schemeClr val="tx1"/>
              </a:solidFill>
            </a:rPr>
            <a:t>1) </a:t>
          </a:r>
          <a:r>
            <a:rPr lang="it-IT" sz="1400" dirty="0">
              <a:solidFill>
                <a:srgbClr val="C00000"/>
              </a:solidFill>
            </a:rPr>
            <a:t>Se il creditore precettante ha indicato e individuato il giudice competente per l'esecuzione</a:t>
          </a:r>
          <a:r>
            <a:rPr lang="it-IT" sz="1400" dirty="0">
              <a:solidFill>
                <a:schemeClr val="tx1"/>
              </a:solidFill>
            </a:rPr>
            <a:t>, il debitore esecutato che intenda proporre un'opposizione a precetto ai sensi dell’art. 615 o 617 c.p.c., dovrà investire della relativa domanda giudiziale il tribunale o il giudice di pace del luogo ove ha sede quel giudice dell'esecuzione così come individuato nel precetto dal creditore intimante</a:t>
          </a:r>
          <a:endParaRPr lang="en-US" sz="1400" dirty="0">
            <a:solidFill>
              <a:schemeClr val="tx1"/>
            </a:solidFill>
          </a:endParaRPr>
        </a:p>
      </dgm:t>
    </dgm:pt>
    <dgm:pt modelId="{2EE3A871-DC40-454A-9A44-FD400A0625AD}" type="parTrans" cxnId="{16E5B5FF-3852-4D1E-A1AB-51879A45DD70}">
      <dgm:prSet/>
      <dgm:spPr/>
      <dgm:t>
        <a:bodyPr/>
        <a:lstStyle/>
        <a:p>
          <a:endParaRPr lang="en-US"/>
        </a:p>
      </dgm:t>
    </dgm:pt>
    <dgm:pt modelId="{F29A2B55-E3A4-41A8-B4D2-D8492C4EAB04}" type="sibTrans" cxnId="{16E5B5FF-3852-4D1E-A1AB-51879A45DD70}">
      <dgm:prSet/>
      <dgm:spPr/>
      <dgm:t>
        <a:bodyPr/>
        <a:lstStyle/>
        <a:p>
          <a:endParaRPr lang="en-US"/>
        </a:p>
      </dgm:t>
    </dgm:pt>
    <dgm:pt modelId="{B0E23A03-A818-4E2E-9F75-D0765E565EEE}">
      <dgm:prSet custT="1"/>
      <dgm:spPr/>
      <dgm:t>
        <a:bodyPr/>
        <a:lstStyle/>
        <a:p>
          <a:pPr algn="just"/>
          <a:r>
            <a:rPr lang="it-IT" sz="1300" dirty="0">
              <a:solidFill>
                <a:schemeClr val="tx1"/>
              </a:solidFill>
            </a:rPr>
            <a:t>2.1.) </a:t>
          </a:r>
          <a:r>
            <a:rPr lang="it-IT" sz="1300" dirty="0">
              <a:solidFill>
                <a:srgbClr val="C00000"/>
              </a:solidFill>
            </a:rPr>
            <a:t>Laddove, invece, sia mancata questa indicazione e individuazione</a:t>
          </a:r>
          <a:r>
            <a:rPr lang="it-IT" sz="1300" dirty="0">
              <a:solidFill>
                <a:schemeClr val="tx1"/>
              </a:solidFill>
            </a:rPr>
            <a:t>, si esclude l'invalidità formale del precetto ma tale omissione ha incidenza sulla competenza territoriale delle cause di opposizione a precetto: se il creditore precettante non ha individuato il giudice competente per la futura esecuzione, le opposizioni a precetto posso essere proposte davanti al tribunale o al giudice di pace del luogo dove il precetto è stato notificato, ossia nel </a:t>
          </a:r>
          <a:r>
            <a:rPr lang="it-IT" sz="1300" dirty="0">
              <a:solidFill>
                <a:srgbClr val="FF0000"/>
              </a:solidFill>
            </a:rPr>
            <a:t>luogo di residenza del debitore</a:t>
          </a:r>
          <a:endParaRPr lang="en-US" sz="1300" dirty="0">
            <a:solidFill>
              <a:srgbClr val="FF0000"/>
            </a:solidFill>
          </a:endParaRPr>
        </a:p>
      </dgm:t>
    </dgm:pt>
    <dgm:pt modelId="{E5CF91A9-B7D5-4E2E-9D4D-D19E90562F87}" type="parTrans" cxnId="{51C702E1-47F2-4947-BE28-A40AF95C3FD3}">
      <dgm:prSet/>
      <dgm:spPr/>
      <dgm:t>
        <a:bodyPr/>
        <a:lstStyle/>
        <a:p>
          <a:endParaRPr lang="en-US"/>
        </a:p>
      </dgm:t>
    </dgm:pt>
    <dgm:pt modelId="{36E3D7B5-AA4C-444E-9279-BF4BB4D71CD1}" type="sibTrans" cxnId="{51C702E1-47F2-4947-BE28-A40AF95C3FD3}">
      <dgm:prSet/>
      <dgm:spPr/>
      <dgm:t>
        <a:bodyPr/>
        <a:lstStyle/>
        <a:p>
          <a:endParaRPr lang="en-US"/>
        </a:p>
      </dgm:t>
    </dgm:pt>
    <dgm:pt modelId="{7640FFA8-7961-47FB-B665-7A001A04594E}">
      <dgm:prSet/>
      <dgm:spPr/>
      <dgm:t>
        <a:bodyPr/>
        <a:lstStyle/>
        <a:p>
          <a:pPr algn="just"/>
          <a:r>
            <a:rPr lang="it-IT" dirty="0">
              <a:solidFill>
                <a:schemeClr val="tx1"/>
              </a:solidFill>
            </a:rPr>
            <a:t>2.2.) </a:t>
          </a:r>
          <a:r>
            <a:rPr lang="it-IT" dirty="0">
              <a:solidFill>
                <a:srgbClr val="C00000"/>
              </a:solidFill>
            </a:rPr>
            <a:t>Qualora il debitore abbia un domicilio digitale </a:t>
          </a:r>
          <a:r>
            <a:rPr lang="it-IT" dirty="0">
              <a:solidFill>
                <a:schemeClr val="tx1"/>
              </a:solidFill>
            </a:rPr>
            <a:t>risultante dai pubblici elenchi e non sussista, quindi, un luogo «fisico» ove il precetto venga notificato (essendo prevalente la disposizione di cui all’art. 149 bis c.p.c.), si fa comunque riferimento alla sede legale nel caso in cui il debitore sia una persona giuridica oppure al luogo di residenza o al domicilio della persona fisica.</a:t>
          </a:r>
          <a:endParaRPr lang="en-US" dirty="0">
            <a:solidFill>
              <a:schemeClr val="tx1"/>
            </a:solidFill>
          </a:endParaRPr>
        </a:p>
      </dgm:t>
    </dgm:pt>
    <dgm:pt modelId="{0B3995D6-056E-4B8B-922D-7E3AC289EABE}" type="parTrans" cxnId="{8F27D51A-3D88-45F3-A897-1BD95EC32267}">
      <dgm:prSet/>
      <dgm:spPr/>
      <dgm:t>
        <a:bodyPr/>
        <a:lstStyle/>
        <a:p>
          <a:endParaRPr lang="en-US"/>
        </a:p>
      </dgm:t>
    </dgm:pt>
    <dgm:pt modelId="{A1550382-ECC4-44AE-915B-E3D37BB57D4B}" type="sibTrans" cxnId="{8F27D51A-3D88-45F3-A897-1BD95EC32267}">
      <dgm:prSet/>
      <dgm:spPr/>
      <dgm:t>
        <a:bodyPr/>
        <a:lstStyle/>
        <a:p>
          <a:endParaRPr lang="en-US"/>
        </a:p>
      </dgm:t>
    </dgm:pt>
    <dgm:pt modelId="{E2FDA99A-2341-424E-AF5A-BCC2242F9802}">
      <dgm:prSet/>
      <dgm:spPr/>
      <dgm:t>
        <a:bodyPr/>
        <a:lstStyle/>
        <a:p>
          <a:pPr algn="just"/>
          <a:r>
            <a:rPr lang="it-IT" dirty="0">
              <a:solidFill>
                <a:schemeClr val="tx1"/>
              </a:solidFill>
            </a:rPr>
            <a:t>4) Infine, </a:t>
          </a:r>
          <a:r>
            <a:rPr lang="it-IT" dirty="0">
              <a:solidFill>
                <a:srgbClr val="C00000"/>
              </a:solidFill>
            </a:rPr>
            <a:t>qualora il debitore consideri inesatta l’indicazione da parte del creditore precettante circa il giudice competente per l'esecuzione</a:t>
          </a:r>
          <a:r>
            <a:rPr lang="it-IT" dirty="0">
              <a:solidFill>
                <a:schemeClr val="tx1"/>
              </a:solidFill>
            </a:rPr>
            <a:t>, si ritiene che il debitore possa incardinare la causa di opposizione a precetto davanti al giudice (tribunale o giudice di pace) del luogo ove il precetto è stato notificato. </a:t>
          </a:r>
          <a:endParaRPr lang="en-US" dirty="0">
            <a:solidFill>
              <a:schemeClr val="tx1"/>
            </a:solidFill>
          </a:endParaRPr>
        </a:p>
      </dgm:t>
    </dgm:pt>
    <dgm:pt modelId="{891B05D2-238F-45E1-9E77-0E63D2743692}" type="parTrans" cxnId="{0396ED83-67D4-4457-87B3-75D200CB80A1}">
      <dgm:prSet/>
      <dgm:spPr/>
      <dgm:t>
        <a:bodyPr/>
        <a:lstStyle/>
        <a:p>
          <a:endParaRPr lang="en-US"/>
        </a:p>
      </dgm:t>
    </dgm:pt>
    <dgm:pt modelId="{EAFBF0B2-EE29-4C78-B717-B94F1D001B3F}" type="sibTrans" cxnId="{0396ED83-67D4-4457-87B3-75D200CB80A1}">
      <dgm:prSet/>
      <dgm:spPr/>
      <dgm:t>
        <a:bodyPr/>
        <a:lstStyle/>
        <a:p>
          <a:endParaRPr lang="en-US"/>
        </a:p>
      </dgm:t>
    </dgm:pt>
    <dgm:pt modelId="{E99728ED-9164-47DD-AD06-86B2991EB349}" type="pres">
      <dgm:prSet presAssocID="{01F0EB4F-B233-46ED-8DB7-CE35E4C257E0}" presName="diagram" presStyleCnt="0">
        <dgm:presLayoutVars>
          <dgm:dir/>
          <dgm:resizeHandles val="exact"/>
        </dgm:presLayoutVars>
      </dgm:prSet>
      <dgm:spPr/>
    </dgm:pt>
    <dgm:pt modelId="{2BF803A0-7D12-4396-AA09-E3D275FA1E05}" type="pres">
      <dgm:prSet presAssocID="{549605DF-B7E4-4CCB-AFE0-F2FB8A71187A}" presName="node" presStyleLbl="node1" presStyleIdx="0" presStyleCnt="4">
        <dgm:presLayoutVars>
          <dgm:bulletEnabled val="1"/>
        </dgm:presLayoutVars>
      </dgm:prSet>
      <dgm:spPr/>
    </dgm:pt>
    <dgm:pt modelId="{1DFE946E-077F-4B5D-9445-AF260FB1B439}" type="pres">
      <dgm:prSet presAssocID="{F29A2B55-E3A4-41A8-B4D2-D8492C4EAB04}" presName="sibTrans" presStyleLbl="sibTrans2D1" presStyleIdx="0" presStyleCnt="3"/>
      <dgm:spPr/>
    </dgm:pt>
    <dgm:pt modelId="{D9DCAE8C-8435-4B2D-8333-52297FB33841}" type="pres">
      <dgm:prSet presAssocID="{F29A2B55-E3A4-41A8-B4D2-D8492C4EAB04}" presName="connectorText" presStyleLbl="sibTrans2D1" presStyleIdx="0" presStyleCnt="3"/>
      <dgm:spPr/>
    </dgm:pt>
    <dgm:pt modelId="{73C0CE9D-F9C5-4E2B-95E5-6191B431608C}" type="pres">
      <dgm:prSet presAssocID="{B0E23A03-A818-4E2E-9F75-D0765E565EEE}" presName="node" presStyleLbl="node1" presStyleIdx="1" presStyleCnt="4">
        <dgm:presLayoutVars>
          <dgm:bulletEnabled val="1"/>
        </dgm:presLayoutVars>
      </dgm:prSet>
      <dgm:spPr/>
    </dgm:pt>
    <dgm:pt modelId="{B4F60F0C-2E4B-49F6-BC37-26AD177A137E}" type="pres">
      <dgm:prSet presAssocID="{36E3D7B5-AA4C-444E-9279-BF4BB4D71CD1}" presName="sibTrans" presStyleLbl="sibTrans2D1" presStyleIdx="1" presStyleCnt="3"/>
      <dgm:spPr/>
    </dgm:pt>
    <dgm:pt modelId="{D852AEE2-9342-444B-B991-14161EF9DD97}" type="pres">
      <dgm:prSet presAssocID="{36E3D7B5-AA4C-444E-9279-BF4BB4D71CD1}" presName="connectorText" presStyleLbl="sibTrans2D1" presStyleIdx="1" presStyleCnt="3"/>
      <dgm:spPr/>
    </dgm:pt>
    <dgm:pt modelId="{B63044B1-E71C-43E1-A225-EFC94C1A8EFC}" type="pres">
      <dgm:prSet presAssocID="{7640FFA8-7961-47FB-B665-7A001A04594E}" presName="node" presStyleLbl="node1" presStyleIdx="2" presStyleCnt="4">
        <dgm:presLayoutVars>
          <dgm:bulletEnabled val="1"/>
        </dgm:presLayoutVars>
      </dgm:prSet>
      <dgm:spPr/>
    </dgm:pt>
    <dgm:pt modelId="{55116CD1-75FE-45E6-9541-60A0F60B6FAA}" type="pres">
      <dgm:prSet presAssocID="{A1550382-ECC4-44AE-915B-E3D37BB57D4B}" presName="sibTrans" presStyleLbl="sibTrans2D1" presStyleIdx="2" presStyleCnt="3"/>
      <dgm:spPr/>
    </dgm:pt>
    <dgm:pt modelId="{2BF75C38-5158-4B17-81C5-49CE13BB855F}" type="pres">
      <dgm:prSet presAssocID="{A1550382-ECC4-44AE-915B-E3D37BB57D4B}" presName="connectorText" presStyleLbl="sibTrans2D1" presStyleIdx="2" presStyleCnt="3"/>
      <dgm:spPr/>
    </dgm:pt>
    <dgm:pt modelId="{81763574-4BEF-4DB7-9030-C512E049252F}" type="pres">
      <dgm:prSet presAssocID="{E2FDA99A-2341-424E-AF5A-BCC2242F9802}" presName="node" presStyleLbl="node1" presStyleIdx="3" presStyleCnt="4">
        <dgm:presLayoutVars>
          <dgm:bulletEnabled val="1"/>
        </dgm:presLayoutVars>
      </dgm:prSet>
      <dgm:spPr/>
    </dgm:pt>
  </dgm:ptLst>
  <dgm:cxnLst>
    <dgm:cxn modelId="{9A7C0902-9541-48AF-9D20-86D470FF47D1}" type="presOf" srcId="{A1550382-ECC4-44AE-915B-E3D37BB57D4B}" destId="{2BF75C38-5158-4B17-81C5-49CE13BB855F}" srcOrd="1" destOrd="0" presId="urn:microsoft.com/office/officeart/2005/8/layout/process5"/>
    <dgm:cxn modelId="{12A13502-A0C9-470C-BD61-6308C44EE0D7}" type="presOf" srcId="{549605DF-B7E4-4CCB-AFE0-F2FB8A71187A}" destId="{2BF803A0-7D12-4396-AA09-E3D275FA1E05}" srcOrd="0" destOrd="0" presId="urn:microsoft.com/office/officeart/2005/8/layout/process5"/>
    <dgm:cxn modelId="{8F27D51A-3D88-45F3-A897-1BD95EC32267}" srcId="{01F0EB4F-B233-46ED-8DB7-CE35E4C257E0}" destId="{7640FFA8-7961-47FB-B665-7A001A04594E}" srcOrd="2" destOrd="0" parTransId="{0B3995D6-056E-4B8B-922D-7E3AC289EABE}" sibTransId="{A1550382-ECC4-44AE-915B-E3D37BB57D4B}"/>
    <dgm:cxn modelId="{B711B136-DA63-4248-81DC-54E80852DE17}" type="presOf" srcId="{F29A2B55-E3A4-41A8-B4D2-D8492C4EAB04}" destId="{1DFE946E-077F-4B5D-9445-AF260FB1B439}" srcOrd="0" destOrd="0" presId="urn:microsoft.com/office/officeart/2005/8/layout/process5"/>
    <dgm:cxn modelId="{2181825F-AFCF-40FE-A61D-DC25269084C4}" type="presOf" srcId="{F29A2B55-E3A4-41A8-B4D2-D8492C4EAB04}" destId="{D9DCAE8C-8435-4B2D-8333-52297FB33841}" srcOrd="1" destOrd="0" presId="urn:microsoft.com/office/officeart/2005/8/layout/process5"/>
    <dgm:cxn modelId="{8CA81647-74A3-43C5-84D0-A0F9C5B57FA2}" type="presOf" srcId="{B0E23A03-A818-4E2E-9F75-D0765E565EEE}" destId="{73C0CE9D-F9C5-4E2B-95E5-6191B431608C}" srcOrd="0" destOrd="0" presId="urn:microsoft.com/office/officeart/2005/8/layout/process5"/>
    <dgm:cxn modelId="{62F87451-8E3E-4642-95C9-D9FE54F119AB}" type="presOf" srcId="{7640FFA8-7961-47FB-B665-7A001A04594E}" destId="{B63044B1-E71C-43E1-A225-EFC94C1A8EFC}" srcOrd="0" destOrd="0" presId="urn:microsoft.com/office/officeart/2005/8/layout/process5"/>
    <dgm:cxn modelId="{0396ED83-67D4-4457-87B3-75D200CB80A1}" srcId="{01F0EB4F-B233-46ED-8DB7-CE35E4C257E0}" destId="{E2FDA99A-2341-424E-AF5A-BCC2242F9802}" srcOrd="3" destOrd="0" parTransId="{891B05D2-238F-45E1-9E77-0E63D2743692}" sibTransId="{EAFBF0B2-EE29-4C78-B717-B94F1D001B3F}"/>
    <dgm:cxn modelId="{7E6077AC-B1BA-4B04-84E3-D8EA00F0E82D}" type="presOf" srcId="{01F0EB4F-B233-46ED-8DB7-CE35E4C257E0}" destId="{E99728ED-9164-47DD-AD06-86B2991EB349}" srcOrd="0" destOrd="0" presId="urn:microsoft.com/office/officeart/2005/8/layout/process5"/>
    <dgm:cxn modelId="{86D499C7-9833-4AF3-87F4-134C7BCA11F3}" type="presOf" srcId="{E2FDA99A-2341-424E-AF5A-BCC2242F9802}" destId="{81763574-4BEF-4DB7-9030-C512E049252F}" srcOrd="0" destOrd="0" presId="urn:microsoft.com/office/officeart/2005/8/layout/process5"/>
    <dgm:cxn modelId="{3D157BCE-AE41-4B46-923D-5B0A6216FB37}" type="presOf" srcId="{36E3D7B5-AA4C-444E-9279-BF4BB4D71CD1}" destId="{D852AEE2-9342-444B-B991-14161EF9DD97}" srcOrd="1" destOrd="0" presId="urn:microsoft.com/office/officeart/2005/8/layout/process5"/>
    <dgm:cxn modelId="{60737CD0-EBF6-4DDE-80DE-FE0FDE4DA907}" type="presOf" srcId="{A1550382-ECC4-44AE-915B-E3D37BB57D4B}" destId="{55116CD1-75FE-45E6-9541-60A0F60B6FAA}" srcOrd="0" destOrd="0" presId="urn:microsoft.com/office/officeart/2005/8/layout/process5"/>
    <dgm:cxn modelId="{51C702E1-47F2-4947-BE28-A40AF95C3FD3}" srcId="{01F0EB4F-B233-46ED-8DB7-CE35E4C257E0}" destId="{B0E23A03-A818-4E2E-9F75-D0765E565EEE}" srcOrd="1" destOrd="0" parTransId="{E5CF91A9-B7D5-4E2E-9D4D-D19E90562F87}" sibTransId="{36E3D7B5-AA4C-444E-9279-BF4BB4D71CD1}"/>
    <dgm:cxn modelId="{054F0BEE-11F3-4216-B166-1965BED4E63F}" type="presOf" srcId="{36E3D7B5-AA4C-444E-9279-BF4BB4D71CD1}" destId="{B4F60F0C-2E4B-49F6-BC37-26AD177A137E}" srcOrd="0" destOrd="0" presId="urn:microsoft.com/office/officeart/2005/8/layout/process5"/>
    <dgm:cxn modelId="{16E5B5FF-3852-4D1E-A1AB-51879A45DD70}" srcId="{01F0EB4F-B233-46ED-8DB7-CE35E4C257E0}" destId="{549605DF-B7E4-4CCB-AFE0-F2FB8A71187A}" srcOrd="0" destOrd="0" parTransId="{2EE3A871-DC40-454A-9A44-FD400A0625AD}" sibTransId="{F29A2B55-E3A4-41A8-B4D2-D8492C4EAB04}"/>
    <dgm:cxn modelId="{83B333EA-DF24-459A-AF6D-EB5554EC5106}" type="presParOf" srcId="{E99728ED-9164-47DD-AD06-86B2991EB349}" destId="{2BF803A0-7D12-4396-AA09-E3D275FA1E05}" srcOrd="0" destOrd="0" presId="urn:microsoft.com/office/officeart/2005/8/layout/process5"/>
    <dgm:cxn modelId="{70135D21-1C50-4E54-9E47-1F3140074DEC}" type="presParOf" srcId="{E99728ED-9164-47DD-AD06-86B2991EB349}" destId="{1DFE946E-077F-4B5D-9445-AF260FB1B439}" srcOrd="1" destOrd="0" presId="urn:microsoft.com/office/officeart/2005/8/layout/process5"/>
    <dgm:cxn modelId="{F123CDB1-6978-4260-9A6A-6804E523F82A}" type="presParOf" srcId="{1DFE946E-077F-4B5D-9445-AF260FB1B439}" destId="{D9DCAE8C-8435-4B2D-8333-52297FB33841}" srcOrd="0" destOrd="0" presId="urn:microsoft.com/office/officeart/2005/8/layout/process5"/>
    <dgm:cxn modelId="{F438B8DE-8527-495B-A67B-B6F0BEEC409D}" type="presParOf" srcId="{E99728ED-9164-47DD-AD06-86B2991EB349}" destId="{73C0CE9D-F9C5-4E2B-95E5-6191B431608C}" srcOrd="2" destOrd="0" presId="urn:microsoft.com/office/officeart/2005/8/layout/process5"/>
    <dgm:cxn modelId="{7ED1F77F-39F5-44CD-979D-7F7D1B6CB4A6}" type="presParOf" srcId="{E99728ED-9164-47DD-AD06-86B2991EB349}" destId="{B4F60F0C-2E4B-49F6-BC37-26AD177A137E}" srcOrd="3" destOrd="0" presId="urn:microsoft.com/office/officeart/2005/8/layout/process5"/>
    <dgm:cxn modelId="{C6860132-7E25-461F-995F-09A4C52D9D89}" type="presParOf" srcId="{B4F60F0C-2E4B-49F6-BC37-26AD177A137E}" destId="{D852AEE2-9342-444B-B991-14161EF9DD97}" srcOrd="0" destOrd="0" presId="urn:microsoft.com/office/officeart/2005/8/layout/process5"/>
    <dgm:cxn modelId="{A27C1921-E272-4EE3-BA57-5F2ABDF0F788}" type="presParOf" srcId="{E99728ED-9164-47DD-AD06-86B2991EB349}" destId="{B63044B1-E71C-43E1-A225-EFC94C1A8EFC}" srcOrd="4" destOrd="0" presId="urn:microsoft.com/office/officeart/2005/8/layout/process5"/>
    <dgm:cxn modelId="{27A46EC7-7103-4533-849C-0F91AA19465B}" type="presParOf" srcId="{E99728ED-9164-47DD-AD06-86B2991EB349}" destId="{55116CD1-75FE-45E6-9541-60A0F60B6FAA}" srcOrd="5" destOrd="0" presId="urn:microsoft.com/office/officeart/2005/8/layout/process5"/>
    <dgm:cxn modelId="{B8E97148-3268-455E-BA25-9D03F16747E4}" type="presParOf" srcId="{55116CD1-75FE-45E6-9541-60A0F60B6FAA}" destId="{2BF75C38-5158-4B17-81C5-49CE13BB855F}" srcOrd="0" destOrd="0" presId="urn:microsoft.com/office/officeart/2005/8/layout/process5"/>
    <dgm:cxn modelId="{BAA67431-429C-47B5-950B-E1575396AC9E}" type="presParOf" srcId="{E99728ED-9164-47DD-AD06-86B2991EB349}" destId="{81763574-4BEF-4DB7-9030-C512E049252F}" srcOrd="6"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F803A0-7D12-4396-AA09-E3D275FA1E05}">
      <dsp:nvSpPr>
        <dsp:cNvPr id="0" name=""/>
        <dsp:cNvSpPr/>
      </dsp:nvSpPr>
      <dsp:spPr>
        <a:xfrm>
          <a:off x="799114" y="1876"/>
          <a:ext cx="3564289" cy="213857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it-IT" sz="1400" kern="1200" dirty="0">
              <a:solidFill>
                <a:schemeClr val="tx1"/>
              </a:solidFill>
            </a:rPr>
            <a:t>1) </a:t>
          </a:r>
          <a:r>
            <a:rPr lang="it-IT" sz="1400" kern="1200" dirty="0">
              <a:solidFill>
                <a:srgbClr val="C00000"/>
              </a:solidFill>
            </a:rPr>
            <a:t>Se il creditore precettante ha indicato e individuato il giudice competente per l'esecuzione</a:t>
          </a:r>
          <a:r>
            <a:rPr lang="it-IT" sz="1400" kern="1200" dirty="0">
              <a:solidFill>
                <a:schemeClr val="tx1"/>
              </a:solidFill>
            </a:rPr>
            <a:t>, il debitore esecutato che intenda proporre un'opposizione a precetto ai sensi dell’art. 615 o 617 c.p.c., dovrà investire della relativa domanda giudiziale il tribunale o il giudice di pace del luogo ove ha sede quel giudice dell'esecuzione così come individuato nel precetto dal creditore intimante</a:t>
          </a:r>
          <a:endParaRPr lang="en-US" sz="1400" kern="1200" dirty="0">
            <a:solidFill>
              <a:schemeClr val="tx1"/>
            </a:solidFill>
          </a:endParaRPr>
        </a:p>
      </dsp:txBody>
      <dsp:txXfrm>
        <a:off x="861751" y="64513"/>
        <a:ext cx="3439015" cy="2013299"/>
      </dsp:txXfrm>
    </dsp:sp>
    <dsp:sp modelId="{1DFE946E-077F-4B5D-9445-AF260FB1B439}">
      <dsp:nvSpPr>
        <dsp:cNvPr id="0" name=""/>
        <dsp:cNvSpPr/>
      </dsp:nvSpPr>
      <dsp:spPr>
        <a:xfrm>
          <a:off x="4677062" y="629191"/>
          <a:ext cx="755629" cy="8839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4677062" y="805980"/>
        <a:ext cx="528940" cy="530365"/>
      </dsp:txXfrm>
    </dsp:sp>
    <dsp:sp modelId="{73C0CE9D-F9C5-4E2B-95E5-6191B431608C}">
      <dsp:nvSpPr>
        <dsp:cNvPr id="0" name=""/>
        <dsp:cNvSpPr/>
      </dsp:nvSpPr>
      <dsp:spPr>
        <a:xfrm>
          <a:off x="5789120" y="1876"/>
          <a:ext cx="3564289" cy="213857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just" defTabSz="577850">
            <a:lnSpc>
              <a:spcPct val="90000"/>
            </a:lnSpc>
            <a:spcBef>
              <a:spcPct val="0"/>
            </a:spcBef>
            <a:spcAft>
              <a:spcPct val="35000"/>
            </a:spcAft>
            <a:buNone/>
          </a:pPr>
          <a:r>
            <a:rPr lang="it-IT" sz="1300" kern="1200" dirty="0">
              <a:solidFill>
                <a:schemeClr val="tx1"/>
              </a:solidFill>
            </a:rPr>
            <a:t>2.1.) </a:t>
          </a:r>
          <a:r>
            <a:rPr lang="it-IT" sz="1300" kern="1200" dirty="0">
              <a:solidFill>
                <a:srgbClr val="C00000"/>
              </a:solidFill>
            </a:rPr>
            <a:t>Laddove, invece, sia mancata questa indicazione e individuazione</a:t>
          </a:r>
          <a:r>
            <a:rPr lang="it-IT" sz="1300" kern="1200" dirty="0">
              <a:solidFill>
                <a:schemeClr val="tx1"/>
              </a:solidFill>
            </a:rPr>
            <a:t>, si esclude l'invalidità formale del precetto ma tale omissione ha incidenza sulla competenza territoriale delle cause di opposizione a precetto: se il creditore precettante non ha individuato il giudice competente per la futura esecuzione, le opposizioni a precetto posso essere proposte davanti al tribunale o al giudice di pace del luogo dove il precetto è stato notificato, ossia nel </a:t>
          </a:r>
          <a:r>
            <a:rPr lang="it-IT" sz="1300" kern="1200" dirty="0">
              <a:solidFill>
                <a:srgbClr val="FF0000"/>
              </a:solidFill>
            </a:rPr>
            <a:t>luogo di residenza del debitore</a:t>
          </a:r>
          <a:endParaRPr lang="en-US" sz="1300" kern="1200" dirty="0">
            <a:solidFill>
              <a:srgbClr val="FF0000"/>
            </a:solidFill>
          </a:endParaRPr>
        </a:p>
      </dsp:txBody>
      <dsp:txXfrm>
        <a:off x="5851757" y="64513"/>
        <a:ext cx="3439015" cy="2013299"/>
      </dsp:txXfrm>
    </dsp:sp>
    <dsp:sp modelId="{B4F60F0C-2E4B-49F6-BC37-26AD177A137E}">
      <dsp:nvSpPr>
        <dsp:cNvPr id="0" name=""/>
        <dsp:cNvSpPr/>
      </dsp:nvSpPr>
      <dsp:spPr>
        <a:xfrm rot="5400000">
          <a:off x="7193450" y="2389950"/>
          <a:ext cx="755629" cy="8839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5400000">
        <a:off x="7306083" y="2454107"/>
        <a:ext cx="530365" cy="528940"/>
      </dsp:txXfrm>
    </dsp:sp>
    <dsp:sp modelId="{B63044B1-E71C-43E1-A225-EFC94C1A8EFC}">
      <dsp:nvSpPr>
        <dsp:cNvPr id="0" name=""/>
        <dsp:cNvSpPr/>
      </dsp:nvSpPr>
      <dsp:spPr>
        <a:xfrm>
          <a:off x="5789120" y="3566165"/>
          <a:ext cx="3564289" cy="213857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it-IT" sz="1400" kern="1200" dirty="0">
              <a:solidFill>
                <a:schemeClr val="tx1"/>
              </a:solidFill>
            </a:rPr>
            <a:t>2.2.) </a:t>
          </a:r>
          <a:r>
            <a:rPr lang="it-IT" sz="1400" kern="1200" dirty="0">
              <a:solidFill>
                <a:srgbClr val="C00000"/>
              </a:solidFill>
            </a:rPr>
            <a:t>Qualora il debitore abbia un domicilio digitale </a:t>
          </a:r>
          <a:r>
            <a:rPr lang="it-IT" sz="1400" kern="1200" dirty="0">
              <a:solidFill>
                <a:schemeClr val="tx1"/>
              </a:solidFill>
            </a:rPr>
            <a:t>risultante dai pubblici elenchi e non sussista, quindi, un luogo «fisico» ove il precetto venga notificato (essendo prevalente la disposizione di cui all’art. 149 bis c.p.c.), si fa comunque riferimento alla sede legale nel caso in cui il debitore sia una persona giuridica oppure al luogo di residenza o al domicilio della persona fisica.</a:t>
          </a:r>
          <a:endParaRPr lang="en-US" sz="1400" kern="1200" dirty="0">
            <a:solidFill>
              <a:schemeClr val="tx1"/>
            </a:solidFill>
          </a:endParaRPr>
        </a:p>
      </dsp:txBody>
      <dsp:txXfrm>
        <a:off x="5851757" y="3628802"/>
        <a:ext cx="3439015" cy="2013299"/>
      </dsp:txXfrm>
    </dsp:sp>
    <dsp:sp modelId="{55116CD1-75FE-45E6-9541-60A0F60B6FAA}">
      <dsp:nvSpPr>
        <dsp:cNvPr id="0" name=""/>
        <dsp:cNvSpPr/>
      </dsp:nvSpPr>
      <dsp:spPr>
        <a:xfrm rot="10800000">
          <a:off x="4719833" y="4193480"/>
          <a:ext cx="755629" cy="8839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4946522" y="4370269"/>
        <a:ext cx="528940" cy="530365"/>
      </dsp:txXfrm>
    </dsp:sp>
    <dsp:sp modelId="{81763574-4BEF-4DB7-9030-C512E049252F}">
      <dsp:nvSpPr>
        <dsp:cNvPr id="0" name=""/>
        <dsp:cNvSpPr/>
      </dsp:nvSpPr>
      <dsp:spPr>
        <a:xfrm>
          <a:off x="799114" y="3566165"/>
          <a:ext cx="3564289" cy="213857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it-IT" sz="1400" kern="1200" dirty="0">
              <a:solidFill>
                <a:schemeClr val="tx1"/>
              </a:solidFill>
            </a:rPr>
            <a:t>4) Infine, </a:t>
          </a:r>
          <a:r>
            <a:rPr lang="it-IT" sz="1400" kern="1200" dirty="0">
              <a:solidFill>
                <a:srgbClr val="C00000"/>
              </a:solidFill>
            </a:rPr>
            <a:t>qualora il debitore consideri inesatta l’indicazione da parte del creditore precettante circa il giudice competente per l'esecuzione</a:t>
          </a:r>
          <a:r>
            <a:rPr lang="it-IT" sz="1400" kern="1200" dirty="0">
              <a:solidFill>
                <a:schemeClr val="tx1"/>
              </a:solidFill>
            </a:rPr>
            <a:t>, si ritiene che il debitore possa incardinare la causa di opposizione a precetto davanti al giudice (tribunale o giudice di pace) del luogo ove il precetto è stato notificato. </a:t>
          </a:r>
          <a:endParaRPr lang="en-US" sz="1400" kern="1200" dirty="0">
            <a:solidFill>
              <a:schemeClr val="tx1"/>
            </a:solidFill>
          </a:endParaRPr>
        </a:p>
      </dsp:txBody>
      <dsp:txXfrm>
        <a:off x="861751" y="3628802"/>
        <a:ext cx="3439015" cy="2013299"/>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089FDD-1DA4-4CA9-A936-8F2E540DA992}" type="datetimeFigureOut">
              <a:rPr lang="it-IT" smtClean="0"/>
              <a:t>27/02/2025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BCC64B-2D08-4455-9C5C-7C11770609C4}" type="slidenum">
              <a:rPr lang="it-IT" smtClean="0"/>
              <a:t>‹N›</a:t>
            </a:fld>
            <a:endParaRPr lang="it-IT"/>
          </a:p>
        </p:txBody>
      </p:sp>
    </p:spTree>
    <p:extLst>
      <p:ext uri="{BB962C8B-B14F-4D97-AF65-F5344CB8AC3E}">
        <p14:creationId xmlns:p14="http://schemas.microsoft.com/office/powerpoint/2010/main" val="3517529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0D0EDF81-139F-488C-872B-4720FBA6BF98}" type="slidenum">
              <a:rPr lang="it-IT" smtClean="0"/>
              <a:t>17</a:t>
            </a:fld>
            <a:endParaRPr lang="it-IT"/>
          </a:p>
        </p:txBody>
      </p:sp>
    </p:spTree>
    <p:extLst>
      <p:ext uri="{BB962C8B-B14F-4D97-AF65-F5344CB8AC3E}">
        <p14:creationId xmlns:p14="http://schemas.microsoft.com/office/powerpoint/2010/main" val="692380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26490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2/27/2025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40278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2/27/2025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457321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2/27/2025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387063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2/27/2025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373737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2/27/2025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4981035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089659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533117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Formula di chiusura">
    <p:spTree>
      <p:nvGrpSpPr>
        <p:cNvPr id="1" name=""/>
        <p:cNvGrpSpPr/>
        <p:nvPr/>
      </p:nvGrpSpPr>
      <p:grpSpPr>
        <a:xfrm>
          <a:off x="0" y="0"/>
          <a:ext cx="0" cy="0"/>
          <a:chOff x="0" y="0"/>
          <a:chExt cx="0" cy="0"/>
        </a:xfrm>
      </p:grpSpPr>
      <p:sp>
        <p:nvSpPr>
          <p:cNvPr id="17" name="Segnaposto immagine 16">
            <a:extLst>
              <a:ext uri="{FF2B5EF4-FFF2-40B4-BE49-F238E27FC236}">
                <a16:creationId xmlns:a16="http://schemas.microsoft.com/office/drawing/2014/main" id="{C64F11EE-129E-4848-B727-5C75FAE6D346}"/>
              </a:ext>
            </a:extLst>
          </p:cNvPr>
          <p:cNvSpPr>
            <a:spLocks noGrp="1"/>
          </p:cNvSpPr>
          <p:nvPr>
            <p:ph type="pic" sz="quarter" idx="16"/>
          </p:nvPr>
        </p:nvSpPr>
        <p:spPr>
          <a:xfrm>
            <a:off x="5710842" y="1"/>
            <a:ext cx="6481159" cy="4216186"/>
          </a:xfrm>
          <a:custGeom>
            <a:avLst/>
            <a:gdLst>
              <a:gd name="connsiteX0" fmla="*/ 159680 w 6481158"/>
              <a:gd name="connsiteY0" fmla="*/ 0 h 4216186"/>
              <a:gd name="connsiteX1" fmla="*/ 6481158 w 6481158"/>
              <a:gd name="connsiteY1" fmla="*/ 0 h 4216186"/>
              <a:gd name="connsiteX2" fmla="*/ 6481158 w 6481158"/>
              <a:gd name="connsiteY2" fmla="*/ 4216186 h 4216186"/>
              <a:gd name="connsiteX3" fmla="*/ 629981 w 6481158"/>
              <a:gd name="connsiteY3" fmla="*/ 4216186 h 4216186"/>
              <a:gd name="connsiteX4" fmla="*/ 640174 w 6481158"/>
              <a:gd name="connsiteY4" fmla="*/ 4153970 h 4216186"/>
              <a:gd name="connsiteX5" fmla="*/ 663954 w 6481158"/>
              <a:gd name="connsiteY5" fmla="*/ 4042035 h 4216186"/>
              <a:gd name="connsiteX6" fmla="*/ 674575 w 6481158"/>
              <a:gd name="connsiteY6" fmla="*/ 4017890 h 4216186"/>
              <a:gd name="connsiteX7" fmla="*/ 542646 w 6481158"/>
              <a:gd name="connsiteY7" fmla="*/ 3860429 h 4216186"/>
              <a:gd name="connsiteX8" fmla="*/ 664457 w 6481158"/>
              <a:gd name="connsiteY8" fmla="*/ 3800021 h 4216186"/>
              <a:gd name="connsiteX9" fmla="*/ 662932 w 6481158"/>
              <a:gd name="connsiteY9" fmla="*/ 3771718 h 4216186"/>
              <a:gd name="connsiteX10" fmla="*/ 659568 w 6481158"/>
              <a:gd name="connsiteY10" fmla="*/ 3757935 h 4216186"/>
              <a:gd name="connsiteX11" fmla="*/ 653777 w 6481158"/>
              <a:gd name="connsiteY11" fmla="*/ 3747325 h 4216186"/>
              <a:gd name="connsiteX12" fmla="*/ 610074 w 6481158"/>
              <a:gd name="connsiteY12" fmla="*/ 3705028 h 4216186"/>
              <a:gd name="connsiteX13" fmla="*/ 655821 w 6481158"/>
              <a:gd name="connsiteY13" fmla="*/ 3445525 h 4216186"/>
              <a:gd name="connsiteX14" fmla="*/ 683811 w 6481158"/>
              <a:gd name="connsiteY14" fmla="*/ 3405686 h 4216186"/>
              <a:gd name="connsiteX15" fmla="*/ 687152 w 6481158"/>
              <a:gd name="connsiteY15" fmla="*/ 3393684 h 4216186"/>
              <a:gd name="connsiteX16" fmla="*/ 681564 w 6481158"/>
              <a:gd name="connsiteY16" fmla="*/ 3363918 h 4216186"/>
              <a:gd name="connsiteX17" fmla="*/ 658589 w 6481158"/>
              <a:gd name="connsiteY17" fmla="*/ 3279721 h 4216186"/>
              <a:gd name="connsiteX18" fmla="*/ 655534 w 6481158"/>
              <a:gd name="connsiteY18" fmla="*/ 3274732 h 4216186"/>
              <a:gd name="connsiteX19" fmla="*/ 633009 w 6481158"/>
              <a:gd name="connsiteY19" fmla="*/ 3204655 h 4216186"/>
              <a:gd name="connsiteX20" fmla="*/ 633086 w 6481158"/>
              <a:gd name="connsiteY20" fmla="*/ 3198166 h 4216186"/>
              <a:gd name="connsiteX21" fmla="*/ 627259 w 6481158"/>
              <a:gd name="connsiteY21" fmla="*/ 3181568 h 4216186"/>
              <a:gd name="connsiteX22" fmla="*/ 504281 w 6481158"/>
              <a:gd name="connsiteY22" fmla="*/ 3024678 h 4216186"/>
              <a:gd name="connsiteX23" fmla="*/ 381209 w 6481158"/>
              <a:gd name="connsiteY23" fmla="*/ 2810127 h 4216186"/>
              <a:gd name="connsiteX24" fmla="*/ 360893 w 6481158"/>
              <a:gd name="connsiteY24" fmla="*/ 2596949 h 4216186"/>
              <a:gd name="connsiteX25" fmla="*/ 130872 w 6481158"/>
              <a:gd name="connsiteY25" fmla="*/ 2524080 h 4216186"/>
              <a:gd name="connsiteX26" fmla="*/ 328878 w 6481158"/>
              <a:gd name="connsiteY26" fmla="*/ 2014028 h 4216186"/>
              <a:gd name="connsiteX27" fmla="*/ 347033 w 6481158"/>
              <a:gd name="connsiteY27" fmla="*/ 1914129 h 4216186"/>
              <a:gd name="connsiteX28" fmla="*/ 208894 w 6481158"/>
              <a:gd name="connsiteY28" fmla="*/ 1606217 h 4216186"/>
              <a:gd name="connsiteX29" fmla="*/ 186488 w 6481158"/>
              <a:gd name="connsiteY29" fmla="*/ 1556554 h 4216186"/>
              <a:gd name="connsiteX30" fmla="*/ 135933 w 6481158"/>
              <a:gd name="connsiteY30" fmla="*/ 1459414 h 4216186"/>
              <a:gd name="connsiteX31" fmla="*/ 0 w 6481158"/>
              <a:gd name="connsiteY31" fmla="*/ 1466109 h 4216186"/>
              <a:gd name="connsiteX32" fmla="*/ 67782 w 6481158"/>
              <a:gd name="connsiteY32" fmla="*/ 1372761 h 4216186"/>
              <a:gd name="connsiteX33" fmla="*/ 195632 w 6481158"/>
              <a:gd name="connsiteY33" fmla="*/ 1080052 h 4216186"/>
              <a:gd name="connsiteX34" fmla="*/ 97391 w 6481158"/>
              <a:gd name="connsiteY34" fmla="*/ 854014 h 4216186"/>
              <a:gd name="connsiteX35" fmla="*/ 69223 w 6481158"/>
              <a:gd name="connsiteY35" fmla="*/ 821285 h 4216186"/>
              <a:gd name="connsiteX36" fmla="*/ 103649 w 6481158"/>
              <a:gd name="connsiteY36" fmla="*/ 760897 h 4216186"/>
              <a:gd name="connsiteX37" fmla="*/ 171912 w 6481158"/>
              <a:gd name="connsiteY37" fmla="*/ 560313 h 4216186"/>
              <a:gd name="connsiteX38" fmla="*/ 206354 w 6481158"/>
              <a:gd name="connsiteY38" fmla="*/ 423850 h 4216186"/>
              <a:gd name="connsiteX39" fmla="*/ 250397 w 6481158"/>
              <a:gd name="connsiteY39" fmla="*/ 361124 h 4216186"/>
              <a:gd name="connsiteX40" fmla="*/ 259101 w 6481158"/>
              <a:gd name="connsiteY40" fmla="*/ 314763 h 4216186"/>
              <a:gd name="connsiteX41" fmla="*/ 229198 w 6481158"/>
              <a:gd name="connsiteY41" fmla="*/ 104693 h 4216186"/>
              <a:gd name="connsiteX42" fmla="*/ 214459 w 6481158"/>
              <a:gd name="connsiteY42" fmla="*/ 52392 h 4216186"/>
              <a:gd name="connsiteX43" fmla="*/ 174580 w 6481158"/>
              <a:gd name="connsiteY43" fmla="*/ 23688 h 4216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481158" h="4216186">
                <a:moveTo>
                  <a:pt x="159680" y="0"/>
                </a:moveTo>
                <a:lnTo>
                  <a:pt x="6481158" y="0"/>
                </a:lnTo>
                <a:lnTo>
                  <a:pt x="6481158" y="4216186"/>
                </a:lnTo>
                <a:lnTo>
                  <a:pt x="629981" y="4216186"/>
                </a:lnTo>
                <a:lnTo>
                  <a:pt x="640174" y="4153970"/>
                </a:lnTo>
                <a:cubicBezTo>
                  <a:pt x="646054" y="4115040"/>
                  <a:pt x="652738" y="4076730"/>
                  <a:pt x="663954" y="4042035"/>
                </a:cubicBezTo>
                <a:lnTo>
                  <a:pt x="674575" y="4017890"/>
                </a:lnTo>
                <a:lnTo>
                  <a:pt x="542646" y="3860429"/>
                </a:lnTo>
                <a:cubicBezTo>
                  <a:pt x="583801" y="3777846"/>
                  <a:pt x="628876" y="3834526"/>
                  <a:pt x="664457" y="3800021"/>
                </a:cubicBezTo>
                <a:cubicBezTo>
                  <a:pt x="663366" y="3791627"/>
                  <a:pt x="663436" y="3781009"/>
                  <a:pt x="662932" y="3771718"/>
                </a:cubicBezTo>
                <a:lnTo>
                  <a:pt x="659568" y="3757935"/>
                </a:lnTo>
                <a:lnTo>
                  <a:pt x="653777" y="3747325"/>
                </a:lnTo>
                <a:lnTo>
                  <a:pt x="610074" y="3705028"/>
                </a:lnTo>
                <a:cubicBezTo>
                  <a:pt x="514097" y="3608961"/>
                  <a:pt x="528640" y="3588143"/>
                  <a:pt x="655821" y="3445525"/>
                </a:cubicBezTo>
                <a:cubicBezTo>
                  <a:pt x="668503" y="3431228"/>
                  <a:pt x="677664" y="3418102"/>
                  <a:pt x="683811" y="3405686"/>
                </a:cubicBezTo>
                <a:lnTo>
                  <a:pt x="687152" y="3393684"/>
                </a:lnTo>
                <a:lnTo>
                  <a:pt x="681564" y="3363918"/>
                </a:lnTo>
                <a:lnTo>
                  <a:pt x="658589" y="3279721"/>
                </a:lnTo>
                <a:lnTo>
                  <a:pt x="655534" y="3274732"/>
                </a:lnTo>
                <a:cubicBezTo>
                  <a:pt x="645154" y="3256804"/>
                  <a:pt x="636025" y="3236251"/>
                  <a:pt x="633009" y="3204655"/>
                </a:cubicBezTo>
                <a:lnTo>
                  <a:pt x="633086" y="3198166"/>
                </a:lnTo>
                <a:lnTo>
                  <a:pt x="627259" y="3181568"/>
                </a:lnTo>
                <a:cubicBezTo>
                  <a:pt x="591590" y="3088781"/>
                  <a:pt x="548194" y="3020054"/>
                  <a:pt x="504281" y="3024678"/>
                </a:cubicBezTo>
                <a:cubicBezTo>
                  <a:pt x="548490" y="2798901"/>
                  <a:pt x="548490" y="2798901"/>
                  <a:pt x="381209" y="2810127"/>
                </a:cubicBezTo>
                <a:cubicBezTo>
                  <a:pt x="440862" y="2658988"/>
                  <a:pt x="439766" y="2624324"/>
                  <a:pt x="360893" y="2596949"/>
                </a:cubicBezTo>
                <a:cubicBezTo>
                  <a:pt x="284957" y="2570407"/>
                  <a:pt x="201795" y="2575904"/>
                  <a:pt x="130872" y="2524080"/>
                </a:cubicBezTo>
                <a:cubicBezTo>
                  <a:pt x="188851" y="2335317"/>
                  <a:pt x="200302" y="2130710"/>
                  <a:pt x="328878" y="2014028"/>
                </a:cubicBezTo>
                <a:cubicBezTo>
                  <a:pt x="349137" y="1995898"/>
                  <a:pt x="361422" y="1940125"/>
                  <a:pt x="347033" y="1914129"/>
                </a:cubicBezTo>
                <a:cubicBezTo>
                  <a:pt x="295996" y="1817105"/>
                  <a:pt x="357685" y="1592503"/>
                  <a:pt x="208894" y="1606217"/>
                </a:cubicBezTo>
                <a:cubicBezTo>
                  <a:pt x="190525" y="1607581"/>
                  <a:pt x="173015" y="1590108"/>
                  <a:pt x="186488" y="1556554"/>
                </a:cubicBezTo>
                <a:cubicBezTo>
                  <a:pt x="232768" y="1442049"/>
                  <a:pt x="172886" y="1463610"/>
                  <a:pt x="135933" y="1459414"/>
                </a:cubicBezTo>
                <a:cubicBezTo>
                  <a:pt x="91212" y="1454776"/>
                  <a:pt x="42622" y="1511622"/>
                  <a:pt x="0" y="1466109"/>
                </a:cubicBezTo>
                <a:cubicBezTo>
                  <a:pt x="7764" y="1405223"/>
                  <a:pt x="43366" y="1397333"/>
                  <a:pt x="67782" y="1372761"/>
                </a:cubicBezTo>
                <a:cubicBezTo>
                  <a:pt x="139132" y="1300280"/>
                  <a:pt x="196704" y="1221065"/>
                  <a:pt x="195632" y="1080052"/>
                </a:cubicBezTo>
                <a:cubicBezTo>
                  <a:pt x="194930" y="966113"/>
                  <a:pt x="199455" y="864105"/>
                  <a:pt x="97391" y="854014"/>
                </a:cubicBezTo>
                <a:cubicBezTo>
                  <a:pt x="81355" y="852486"/>
                  <a:pt x="72717" y="839840"/>
                  <a:pt x="69223" y="821285"/>
                </a:cubicBezTo>
                <a:cubicBezTo>
                  <a:pt x="80177" y="799992"/>
                  <a:pt x="90624" y="778040"/>
                  <a:pt x="103649" y="760897"/>
                </a:cubicBezTo>
                <a:cubicBezTo>
                  <a:pt x="147404" y="704450"/>
                  <a:pt x="160670" y="633687"/>
                  <a:pt x="171912" y="560313"/>
                </a:cubicBezTo>
                <a:cubicBezTo>
                  <a:pt x="179151" y="513531"/>
                  <a:pt x="187860" y="467166"/>
                  <a:pt x="206354" y="423850"/>
                </a:cubicBezTo>
                <a:cubicBezTo>
                  <a:pt x="217619" y="397046"/>
                  <a:pt x="231961" y="375704"/>
                  <a:pt x="250397" y="361124"/>
                </a:cubicBezTo>
                <a:cubicBezTo>
                  <a:pt x="266451" y="347903"/>
                  <a:pt x="270868" y="334407"/>
                  <a:pt x="259101" y="314763"/>
                </a:cubicBezTo>
                <a:cubicBezTo>
                  <a:pt x="225826" y="258432"/>
                  <a:pt x="211109" y="191375"/>
                  <a:pt x="229198" y="104693"/>
                </a:cubicBezTo>
                <a:cubicBezTo>
                  <a:pt x="234668" y="78523"/>
                  <a:pt x="229657" y="58007"/>
                  <a:pt x="214459" y="52392"/>
                </a:cubicBezTo>
                <a:cubicBezTo>
                  <a:pt x="198643" y="46345"/>
                  <a:pt x="185640" y="36363"/>
                  <a:pt x="174580" y="23688"/>
                </a:cubicBezTo>
                <a:close/>
              </a:path>
            </a:pathLst>
          </a:custGeom>
        </p:spPr>
        <p:txBody>
          <a:bodyPr wrap="square" rtlCol="0" anchor="ctr">
            <a:noAutofit/>
          </a:bodyPr>
          <a:lstStyle>
            <a:lvl1pPr algn="ctr">
              <a:buNone/>
              <a:defRPr/>
            </a:lvl1pPr>
          </a:lstStyle>
          <a:p>
            <a:pPr rtl="0"/>
            <a:r>
              <a:rPr lang="it-IT" noProof="0"/>
              <a:t>Fare clic sull'icona per inserire un'immagine</a:t>
            </a:r>
          </a:p>
        </p:txBody>
      </p:sp>
      <p:sp>
        <p:nvSpPr>
          <p:cNvPr id="18" name="Segnaposto immagine 17">
            <a:extLst>
              <a:ext uri="{FF2B5EF4-FFF2-40B4-BE49-F238E27FC236}">
                <a16:creationId xmlns:a16="http://schemas.microsoft.com/office/drawing/2014/main" id="{8783A78F-A82E-4063-B70C-6865CD22AF9A}"/>
              </a:ext>
            </a:extLst>
          </p:cNvPr>
          <p:cNvSpPr>
            <a:spLocks noGrp="1"/>
          </p:cNvSpPr>
          <p:nvPr>
            <p:ph type="pic" sz="quarter" idx="17"/>
          </p:nvPr>
        </p:nvSpPr>
        <p:spPr>
          <a:xfrm>
            <a:off x="5078133" y="4323901"/>
            <a:ext cx="7113867" cy="2534101"/>
          </a:xfrm>
          <a:custGeom>
            <a:avLst/>
            <a:gdLst>
              <a:gd name="connsiteX0" fmla="*/ 1237395 w 7113866"/>
              <a:gd name="connsiteY0" fmla="*/ 0 h 2534101"/>
              <a:gd name="connsiteX1" fmla="*/ 7113866 w 7113866"/>
              <a:gd name="connsiteY1" fmla="*/ 0 h 2534101"/>
              <a:gd name="connsiteX2" fmla="*/ 7113866 w 7113866"/>
              <a:gd name="connsiteY2" fmla="*/ 2534101 h 2534101"/>
              <a:gd name="connsiteX3" fmla="*/ 0 w 7113866"/>
              <a:gd name="connsiteY3" fmla="*/ 2534101 h 2534101"/>
              <a:gd name="connsiteX4" fmla="*/ 21865 w 7113866"/>
              <a:gd name="connsiteY4" fmla="*/ 2503631 h 2534101"/>
              <a:gd name="connsiteX5" fmla="*/ 295355 w 7113866"/>
              <a:gd name="connsiteY5" fmla="*/ 2078512 h 2534101"/>
              <a:gd name="connsiteX6" fmla="*/ 476493 w 7113866"/>
              <a:gd name="connsiteY6" fmla="*/ 1754977 h 2534101"/>
              <a:gd name="connsiteX7" fmla="*/ 629661 w 7113866"/>
              <a:gd name="connsiteY7" fmla="*/ 1466193 h 2534101"/>
              <a:gd name="connsiteX8" fmla="*/ 542838 w 7113866"/>
              <a:gd name="connsiteY8" fmla="*/ 1401940 h 2534101"/>
              <a:gd name="connsiteX9" fmla="*/ 649253 w 7113866"/>
              <a:gd name="connsiteY9" fmla="*/ 1136180 h 2534101"/>
              <a:gd name="connsiteX10" fmla="*/ 987552 w 7113866"/>
              <a:gd name="connsiteY10" fmla="*/ 313308 h 2534101"/>
              <a:gd name="connsiteX11" fmla="*/ 1141095 w 7113866"/>
              <a:gd name="connsiteY11" fmla="*/ 112922 h 2534101"/>
              <a:gd name="connsiteX12" fmla="*/ 1217454 w 7113866"/>
              <a:gd name="connsiteY12" fmla="*/ 43683 h 2534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113866" h="2534101">
                <a:moveTo>
                  <a:pt x="1237395" y="0"/>
                </a:moveTo>
                <a:lnTo>
                  <a:pt x="7113866" y="0"/>
                </a:lnTo>
                <a:lnTo>
                  <a:pt x="7113866" y="2534101"/>
                </a:lnTo>
                <a:lnTo>
                  <a:pt x="0" y="2534101"/>
                </a:lnTo>
                <a:lnTo>
                  <a:pt x="21865" y="2503631"/>
                </a:lnTo>
                <a:cubicBezTo>
                  <a:pt x="198423" y="2253521"/>
                  <a:pt x="293790" y="2086461"/>
                  <a:pt x="295355" y="2078512"/>
                </a:cubicBezTo>
                <a:cubicBezTo>
                  <a:pt x="324069" y="1929470"/>
                  <a:pt x="404357" y="1848602"/>
                  <a:pt x="476493" y="1754977"/>
                </a:cubicBezTo>
                <a:cubicBezTo>
                  <a:pt x="539303" y="1672931"/>
                  <a:pt x="606319" y="1585980"/>
                  <a:pt x="629661" y="1466193"/>
                </a:cubicBezTo>
                <a:cubicBezTo>
                  <a:pt x="660485" y="1307325"/>
                  <a:pt x="563419" y="1455147"/>
                  <a:pt x="542838" y="1401940"/>
                </a:cubicBezTo>
                <a:cubicBezTo>
                  <a:pt x="578840" y="1314777"/>
                  <a:pt x="636192" y="1228627"/>
                  <a:pt x="649253" y="1136180"/>
                </a:cubicBezTo>
                <a:cubicBezTo>
                  <a:pt x="695845" y="801928"/>
                  <a:pt x="810579" y="538800"/>
                  <a:pt x="987552" y="313308"/>
                </a:cubicBezTo>
                <a:cubicBezTo>
                  <a:pt x="1038302" y="248170"/>
                  <a:pt x="1069945" y="145770"/>
                  <a:pt x="1141095" y="112922"/>
                </a:cubicBezTo>
                <a:cubicBezTo>
                  <a:pt x="1175679" y="97203"/>
                  <a:pt x="1199890" y="73126"/>
                  <a:pt x="1217454" y="43683"/>
                </a:cubicBezTo>
                <a:close/>
              </a:path>
            </a:pathLst>
          </a:custGeom>
        </p:spPr>
        <p:txBody>
          <a:bodyPr wrap="square" rtlCol="0" anchor="ctr">
            <a:noAutofit/>
          </a:bodyPr>
          <a:lstStyle>
            <a:lvl1pPr algn="ctr">
              <a:buNone/>
              <a:defRPr/>
            </a:lvl1pPr>
          </a:lstStyle>
          <a:p>
            <a:pPr rtl="0"/>
            <a:r>
              <a:rPr lang="it-IT" noProof="0"/>
              <a:t>Fare clic sull'icona per inserire un'immagine</a:t>
            </a:r>
          </a:p>
        </p:txBody>
      </p:sp>
      <p:sp>
        <p:nvSpPr>
          <p:cNvPr id="5" name="Titolo 4">
            <a:extLst>
              <a:ext uri="{FF2B5EF4-FFF2-40B4-BE49-F238E27FC236}">
                <a16:creationId xmlns:a16="http://schemas.microsoft.com/office/drawing/2014/main" id="{BF79A6B6-B6BD-4F17-8EDF-3CBD83B5A3C4}"/>
              </a:ext>
            </a:extLst>
          </p:cNvPr>
          <p:cNvSpPr>
            <a:spLocks noGrp="1"/>
          </p:cNvSpPr>
          <p:nvPr>
            <p:ph type="title"/>
          </p:nvPr>
        </p:nvSpPr>
        <p:spPr>
          <a:xfrm>
            <a:off x="838200" y="658162"/>
            <a:ext cx="4443984" cy="1846659"/>
          </a:xfrm>
        </p:spPr>
        <p:txBody>
          <a:bodyPr rtlCol="0" anchor="b"/>
          <a:lstStyle>
            <a:lvl1pPr>
              <a:defRPr sz="3000"/>
            </a:lvl1pPr>
          </a:lstStyle>
          <a:p>
            <a:pPr rtl="0"/>
            <a:r>
              <a:rPr lang="it-IT" noProof="0"/>
              <a:t>Fare clic per modificare lo stile del titolo dello schema</a:t>
            </a:r>
          </a:p>
        </p:txBody>
      </p:sp>
      <p:sp>
        <p:nvSpPr>
          <p:cNvPr id="7" name="Segnaposto testo 6">
            <a:extLst>
              <a:ext uri="{FF2B5EF4-FFF2-40B4-BE49-F238E27FC236}">
                <a16:creationId xmlns:a16="http://schemas.microsoft.com/office/drawing/2014/main" id="{AE97A506-D3A6-4ED8-8315-385575046882}"/>
              </a:ext>
            </a:extLst>
          </p:cNvPr>
          <p:cNvSpPr>
            <a:spLocks noGrp="1"/>
          </p:cNvSpPr>
          <p:nvPr>
            <p:ph type="body" sz="quarter" idx="13" hasCustomPrompt="1"/>
          </p:nvPr>
        </p:nvSpPr>
        <p:spPr>
          <a:xfrm>
            <a:off x="838199" y="2898649"/>
            <a:ext cx="4443984" cy="461665"/>
          </a:xfrm>
        </p:spPr>
        <p:txBody>
          <a:bodyPr rtlCol="0"/>
          <a:lstStyle>
            <a:lvl1pPr marL="0" indent="0">
              <a:buNone/>
              <a:defRPr sz="1500"/>
            </a:lvl1pPr>
          </a:lstStyle>
          <a:p>
            <a:pPr lvl="0" rtl="0"/>
            <a:r>
              <a:rPr lang="it-IT" noProof="0"/>
              <a:t>Fare clic per modificare lo stile del titolo</a:t>
            </a:r>
          </a:p>
        </p:txBody>
      </p:sp>
      <p:sp>
        <p:nvSpPr>
          <p:cNvPr id="8" name="Segnaposto testo 6">
            <a:extLst>
              <a:ext uri="{FF2B5EF4-FFF2-40B4-BE49-F238E27FC236}">
                <a16:creationId xmlns:a16="http://schemas.microsoft.com/office/drawing/2014/main" id="{D85D9E25-B25F-4DB6-B381-E134A525C7A1}"/>
              </a:ext>
            </a:extLst>
          </p:cNvPr>
          <p:cNvSpPr>
            <a:spLocks noGrp="1"/>
          </p:cNvSpPr>
          <p:nvPr>
            <p:ph type="body" sz="quarter" idx="14" hasCustomPrompt="1"/>
          </p:nvPr>
        </p:nvSpPr>
        <p:spPr>
          <a:xfrm>
            <a:off x="838199" y="3639312"/>
            <a:ext cx="4443984" cy="461665"/>
          </a:xfrm>
        </p:spPr>
        <p:txBody>
          <a:bodyPr rtlCol="0"/>
          <a:lstStyle>
            <a:lvl1pPr marL="0" indent="0">
              <a:buNone/>
              <a:defRPr sz="1500"/>
            </a:lvl1pPr>
          </a:lstStyle>
          <a:p>
            <a:pPr lvl="0" rtl="0"/>
            <a:r>
              <a:rPr lang="it-IT" noProof="0"/>
              <a:t>Fare clic per modificare lo stile del titolo</a:t>
            </a:r>
          </a:p>
        </p:txBody>
      </p:sp>
      <p:sp>
        <p:nvSpPr>
          <p:cNvPr id="9" name="Segnaposto testo 6">
            <a:extLst>
              <a:ext uri="{FF2B5EF4-FFF2-40B4-BE49-F238E27FC236}">
                <a16:creationId xmlns:a16="http://schemas.microsoft.com/office/drawing/2014/main" id="{6CE2F152-3B4C-4389-9A9C-82E3C8649A90}"/>
              </a:ext>
            </a:extLst>
          </p:cNvPr>
          <p:cNvSpPr>
            <a:spLocks noGrp="1"/>
          </p:cNvSpPr>
          <p:nvPr>
            <p:ph type="body" sz="quarter" idx="15" hasCustomPrompt="1"/>
          </p:nvPr>
        </p:nvSpPr>
        <p:spPr>
          <a:xfrm>
            <a:off x="838199" y="4389121"/>
            <a:ext cx="4443984" cy="461665"/>
          </a:xfrm>
        </p:spPr>
        <p:txBody>
          <a:bodyPr rtlCol="0"/>
          <a:lstStyle>
            <a:lvl1pPr marL="0" indent="0">
              <a:buNone/>
              <a:defRPr sz="1500"/>
            </a:lvl1pPr>
          </a:lstStyle>
          <a:p>
            <a:pPr lvl="0" rtl="0"/>
            <a:r>
              <a:rPr lang="it-IT" noProof="0"/>
              <a:t>Fare clic per modificare lo stile del titolo</a:t>
            </a:r>
          </a:p>
        </p:txBody>
      </p:sp>
    </p:spTree>
    <p:extLst>
      <p:ext uri="{BB962C8B-B14F-4D97-AF65-F5344CB8AC3E}">
        <p14:creationId xmlns:p14="http://schemas.microsoft.com/office/powerpoint/2010/main" val="752973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54045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2/27/2025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54947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682737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2/27/2025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881193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2/27/2025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25755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2/27/2025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6142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2/27/2025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895893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2/27/2025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032538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2/27/2025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3537619"/>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66" r:id="rId13"/>
    <p:sldLayoutId id="2147483767" r:id="rId14"/>
    <p:sldLayoutId id="2147483768" r:id="rId15"/>
    <p:sldLayoutId id="2147483769" r:id="rId16"/>
    <p:sldLayoutId id="2147483770"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7.xml"/><Relationship Id="rId5" Type="http://schemas.openxmlformats.org/officeDocument/2006/relationships/image" Target="../media/image14.jpg"/><Relationship Id="rId4" Type="http://schemas.openxmlformats.org/officeDocument/2006/relationships/image" Target="../media/image13.svg"/></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6.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5B4BBE9-7F28-0D2E-999A-20A57CF379C8}"/>
              </a:ext>
            </a:extLst>
          </p:cNvPr>
          <p:cNvPicPr>
            <a:picLocks noChangeAspect="1"/>
          </p:cNvPicPr>
          <p:nvPr/>
        </p:nvPicPr>
        <p:blipFill rotWithShape="1">
          <a:blip r:embed="rId2"/>
          <a:srcRect l="35948" r="19016" b="1"/>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2" name="Titolo 1">
            <a:extLst>
              <a:ext uri="{FF2B5EF4-FFF2-40B4-BE49-F238E27FC236}">
                <a16:creationId xmlns:a16="http://schemas.microsoft.com/office/drawing/2014/main" id="{5EB1758C-247B-FA4C-97CB-8A1087F2BCF3}"/>
              </a:ext>
            </a:extLst>
          </p:cNvPr>
          <p:cNvSpPr>
            <a:spLocks noGrp="1"/>
          </p:cNvSpPr>
          <p:nvPr>
            <p:ph type="ctrTitle"/>
          </p:nvPr>
        </p:nvSpPr>
        <p:spPr>
          <a:xfrm>
            <a:off x="5098211" y="1678665"/>
            <a:ext cx="4917057" cy="2372168"/>
          </a:xfrm>
        </p:spPr>
        <p:txBody>
          <a:bodyPr>
            <a:normAutofit/>
          </a:bodyPr>
          <a:lstStyle/>
          <a:p>
            <a:pPr>
              <a:lnSpc>
                <a:spcPct val="90000"/>
              </a:lnSpc>
            </a:pPr>
            <a:r>
              <a:rPr lang="it-IT" sz="3000" b="1" dirty="0" err="1"/>
              <a:t>D.Lgs.</a:t>
            </a:r>
            <a:r>
              <a:rPr lang="it-IT" sz="3000" b="1" dirty="0"/>
              <a:t> 164/2024</a:t>
            </a:r>
            <a:br>
              <a:rPr lang="it-IT" sz="3000" b="1" dirty="0"/>
            </a:br>
            <a:r>
              <a:rPr lang="it-IT" sz="3000" b="1" dirty="0"/>
              <a:t>Terzo correttivo Cartabia</a:t>
            </a:r>
            <a:br>
              <a:rPr lang="it-IT" sz="3000" b="1" dirty="0"/>
            </a:br>
            <a:r>
              <a:rPr lang="it-IT" sz="3000" b="1" dirty="0"/>
              <a:t>Novità in tema di esecuzioni immobiliari</a:t>
            </a:r>
          </a:p>
        </p:txBody>
      </p:sp>
      <p:sp>
        <p:nvSpPr>
          <p:cNvPr id="3" name="Sottotitolo 2">
            <a:extLst>
              <a:ext uri="{FF2B5EF4-FFF2-40B4-BE49-F238E27FC236}">
                <a16:creationId xmlns:a16="http://schemas.microsoft.com/office/drawing/2014/main" id="{F5844C24-1A25-E9B9-1D73-4FA81B5A31E4}"/>
              </a:ext>
            </a:extLst>
          </p:cNvPr>
          <p:cNvSpPr>
            <a:spLocks noGrp="1"/>
          </p:cNvSpPr>
          <p:nvPr>
            <p:ph type="subTitle" idx="1"/>
          </p:nvPr>
        </p:nvSpPr>
        <p:spPr>
          <a:xfrm>
            <a:off x="5380563" y="4050833"/>
            <a:ext cx="3893440" cy="1096899"/>
          </a:xfrm>
        </p:spPr>
        <p:txBody>
          <a:bodyPr>
            <a:normAutofit fontScale="92500" lnSpcReduction="10000"/>
          </a:bodyPr>
          <a:lstStyle/>
          <a:p>
            <a:pPr>
              <a:lnSpc>
                <a:spcPct val="90000"/>
              </a:lnSpc>
            </a:pPr>
            <a:endParaRPr lang="it-IT" sz="1100" dirty="0"/>
          </a:p>
          <a:p>
            <a:pPr>
              <a:lnSpc>
                <a:spcPct val="90000"/>
              </a:lnSpc>
            </a:pPr>
            <a:r>
              <a:rPr lang="it-IT" sz="1400" dirty="0">
                <a:solidFill>
                  <a:schemeClr val="accent1">
                    <a:lumMod val="75000"/>
                  </a:schemeClr>
                </a:solidFill>
              </a:rPr>
              <a:t>Siena, 21 febbraio 2025</a:t>
            </a:r>
          </a:p>
          <a:p>
            <a:pPr>
              <a:lnSpc>
                <a:spcPct val="90000"/>
              </a:lnSpc>
            </a:pPr>
            <a:endParaRPr lang="it-IT" sz="1400" dirty="0">
              <a:solidFill>
                <a:schemeClr val="accent1">
                  <a:lumMod val="75000"/>
                </a:schemeClr>
              </a:solidFill>
            </a:endParaRPr>
          </a:p>
          <a:p>
            <a:pPr>
              <a:lnSpc>
                <a:spcPct val="90000"/>
              </a:lnSpc>
            </a:pPr>
            <a:r>
              <a:rPr lang="it-IT" sz="1400" i="1" dirty="0">
                <a:solidFill>
                  <a:schemeClr val="accent1">
                    <a:lumMod val="75000"/>
                  </a:schemeClr>
                </a:solidFill>
              </a:rPr>
              <a:t>Avv. Barbara Schepis</a:t>
            </a:r>
          </a:p>
        </p:txBody>
      </p:sp>
    </p:spTree>
    <p:extLst>
      <p:ext uri="{BB962C8B-B14F-4D97-AF65-F5344CB8AC3E}">
        <p14:creationId xmlns:p14="http://schemas.microsoft.com/office/powerpoint/2010/main" val="564439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61B7988-C32B-82ED-CE14-07D459166AAE}"/>
              </a:ext>
            </a:extLst>
          </p:cNvPr>
          <p:cNvSpPr>
            <a:spLocks noGrp="1"/>
          </p:cNvSpPr>
          <p:nvPr>
            <p:ph idx="1"/>
          </p:nvPr>
        </p:nvSpPr>
        <p:spPr>
          <a:xfrm>
            <a:off x="653388" y="802257"/>
            <a:ext cx="9499903" cy="5680736"/>
          </a:xfrm>
        </p:spPr>
        <p:txBody>
          <a:bodyPr anchor="t">
            <a:normAutofit fontScale="70000" lnSpcReduction="20000"/>
          </a:bodyPr>
          <a:lstStyle/>
          <a:p>
            <a:pPr marL="0" indent="0" algn="ctr">
              <a:buNone/>
            </a:pPr>
            <a:r>
              <a:rPr lang="it-IT" sz="3200" b="1" dirty="0">
                <a:solidFill>
                  <a:schemeClr val="accent2">
                    <a:lumMod val="75000"/>
                  </a:schemeClr>
                </a:solidFill>
              </a:rPr>
              <a:t>NOVITÀ IN TEMA DI PIGNORAMENTO IMMOBILIARE</a:t>
            </a:r>
          </a:p>
          <a:p>
            <a:pPr marL="0" indent="0" algn="ctr">
              <a:buNone/>
            </a:pPr>
            <a:r>
              <a:rPr lang="it-IT" sz="3200" b="1" dirty="0">
                <a:solidFill>
                  <a:schemeClr val="accent2">
                    <a:lumMod val="75000"/>
                  </a:schemeClr>
                </a:solidFill>
              </a:rPr>
              <a:t>Art. 492, comma 2, c.p.c.</a:t>
            </a:r>
          </a:p>
          <a:p>
            <a:pPr algn="just">
              <a:buFont typeface="Wingdings" panose="05000000000000000000" pitchFamily="2" charset="2"/>
              <a:buChar char="q"/>
            </a:pPr>
            <a:r>
              <a:rPr lang="it-IT" sz="3200" b="1" dirty="0">
                <a:solidFill>
                  <a:srgbClr val="FF0000"/>
                </a:solidFill>
                <a:effectLst>
                  <a:outerShdw blurRad="38100" dist="38100" dir="2700000" algn="tl">
                    <a:srgbClr val="000000">
                      <a:alpha val="43137"/>
                    </a:srgbClr>
                  </a:outerShdw>
                </a:effectLst>
              </a:rPr>
              <a:t>Attenzione:</a:t>
            </a:r>
            <a:r>
              <a:rPr lang="it-IT" sz="3200" b="1" dirty="0">
                <a:solidFill>
                  <a:schemeClr val="tx1"/>
                </a:solidFill>
                <a:effectLst>
                  <a:outerShdw blurRad="38100" dist="38100" dir="2700000" algn="tl">
                    <a:srgbClr val="000000">
                      <a:alpha val="43137"/>
                    </a:srgbClr>
                  </a:outerShdw>
                </a:effectLst>
              </a:rPr>
              <a:t> </a:t>
            </a:r>
            <a:r>
              <a:rPr lang="it-IT" sz="3200" dirty="0">
                <a:solidFill>
                  <a:schemeClr val="tx1"/>
                </a:solidFill>
              </a:rPr>
              <a:t>Quando la notificazione si può legittimamente effettuare mediante il deposito dell'atto presso la cancelleria del giudice dell’esecuzione?</a:t>
            </a:r>
          </a:p>
          <a:p>
            <a:pPr marL="0" indent="0" algn="just">
              <a:buNone/>
            </a:pPr>
            <a:r>
              <a:rPr lang="it-IT" sz="3000" dirty="0">
                <a:solidFill>
                  <a:srgbClr val="FF0000"/>
                </a:solidFill>
              </a:rPr>
              <a:t>Questa possibilità è ammessa soltanto quando il debitore non sia raggiungibile mediante una notificazione ai sensi dell’art. 149 bis c.p.c., ossia presso l’indirizzo </a:t>
            </a:r>
            <a:r>
              <a:rPr lang="it-IT" sz="3000" dirty="0" err="1">
                <a:solidFill>
                  <a:srgbClr val="FF0000"/>
                </a:solidFill>
              </a:rPr>
              <a:t>pec</a:t>
            </a:r>
            <a:r>
              <a:rPr lang="it-IT" sz="3000" dirty="0">
                <a:solidFill>
                  <a:srgbClr val="FF0000"/>
                </a:solidFill>
              </a:rPr>
              <a:t> o il domicilio digitale del destinatario risultante da pubblici elenchi</a:t>
            </a:r>
            <a:r>
              <a:rPr lang="it-IT" sz="3000" dirty="0">
                <a:solidFill>
                  <a:schemeClr val="tx1"/>
                </a:solidFill>
              </a:rPr>
              <a:t>, essendo il suddetto art. 149 c.p.c. norma di carattere generale, prevalente sulle altre, che per l’appunto è fatta espressamente salva dall’art. 492, comma 2, c.p.c.</a:t>
            </a:r>
          </a:p>
          <a:p>
            <a:pPr marL="0" indent="0" algn="just">
              <a:buNone/>
            </a:pPr>
            <a:r>
              <a:rPr lang="it-IT" sz="3000" dirty="0">
                <a:solidFill>
                  <a:schemeClr val="tx1"/>
                </a:solidFill>
              </a:rPr>
              <a:t>In definitiva, </a:t>
            </a:r>
            <a:r>
              <a:rPr lang="it-IT" sz="3000" b="1" dirty="0">
                <a:solidFill>
                  <a:schemeClr val="tx1"/>
                </a:solidFill>
              </a:rPr>
              <a:t>in presenza di domicilio digitale nei termini di cui sopra non è possibile effettuare il deposito dell’atto presso la cancelleria del GE.</a:t>
            </a:r>
          </a:p>
          <a:p>
            <a:pPr marL="0" indent="0" algn="just">
              <a:buNone/>
            </a:pPr>
            <a:r>
              <a:rPr lang="it-IT" sz="3000" dirty="0">
                <a:solidFill>
                  <a:schemeClr val="tx1"/>
                </a:solidFill>
              </a:rPr>
              <a:t>Sul punto, si segnala la recente </a:t>
            </a:r>
            <a:r>
              <a:rPr lang="it-IT" sz="3000" b="1" dirty="0">
                <a:solidFill>
                  <a:schemeClr val="tx1"/>
                </a:solidFill>
              </a:rPr>
              <a:t>Cass. ordinanza n. 1615 pubblicata il 22/1/2025</a:t>
            </a:r>
            <a:r>
              <a:rPr lang="it-IT" sz="3000" dirty="0">
                <a:solidFill>
                  <a:schemeClr val="tx1"/>
                </a:solidFill>
              </a:rPr>
              <a:t>, che ha stabilito che </a:t>
            </a:r>
            <a:r>
              <a:rPr lang="it-IT" sz="3000" b="1" dirty="0">
                <a:solidFill>
                  <a:schemeClr val="tx1"/>
                </a:solidFill>
              </a:rPr>
              <a:t>è valida la notifica alla PEC di un’attività professionale anche per atti ad essa estranei </a:t>
            </a:r>
            <a:r>
              <a:rPr lang="it-IT" sz="3000" dirty="0">
                <a:solidFill>
                  <a:schemeClr val="tx1"/>
                </a:solidFill>
              </a:rPr>
              <a:t>e che l’onere della prova contraria sull’inclusione di un indirizzo PEC in uno dei pubblici registri grava sul destinatario della notifica.</a:t>
            </a:r>
          </a:p>
          <a:p>
            <a:pPr marL="0" indent="0" algn="just">
              <a:buNone/>
            </a:pPr>
            <a:endParaRPr lang="it-IT" sz="3000" dirty="0">
              <a:solidFill>
                <a:schemeClr val="tx1"/>
              </a:solidFill>
            </a:endParaRPr>
          </a:p>
          <a:p>
            <a:pPr marL="0" indent="0" algn="just">
              <a:buNone/>
            </a:pPr>
            <a:endParaRPr lang="it-IT" sz="2800" dirty="0">
              <a:solidFill>
                <a:schemeClr val="bg1"/>
              </a:solidFill>
            </a:endParaRPr>
          </a:p>
        </p:txBody>
      </p:sp>
      <p:pic>
        <p:nvPicPr>
          <p:cNvPr id="6" name="Immagine 5" descr="Immagine che contiene sorridente, emoticon, Animali giocattolo, giallo&#10;&#10;Descrizione generata automaticamente">
            <a:extLst>
              <a:ext uri="{FF2B5EF4-FFF2-40B4-BE49-F238E27FC236}">
                <a16:creationId xmlns:a16="http://schemas.microsoft.com/office/drawing/2014/main" id="{C0BA46FF-8F22-7000-5410-DB9AB80F3B78}"/>
              </a:ext>
            </a:extLst>
          </p:cNvPr>
          <p:cNvPicPr>
            <a:picLocks noChangeAspect="1"/>
          </p:cNvPicPr>
          <p:nvPr/>
        </p:nvPicPr>
        <p:blipFill>
          <a:blip r:embed="rId2"/>
          <a:stretch>
            <a:fillRect/>
          </a:stretch>
        </p:blipFill>
        <p:spPr>
          <a:xfrm>
            <a:off x="10343071" y="1239061"/>
            <a:ext cx="1621767" cy="1555900"/>
          </a:xfrm>
          <a:prstGeom prst="rect">
            <a:avLst/>
          </a:prstGeom>
        </p:spPr>
      </p:pic>
    </p:spTree>
    <p:extLst>
      <p:ext uri="{BB962C8B-B14F-4D97-AF65-F5344CB8AC3E}">
        <p14:creationId xmlns:p14="http://schemas.microsoft.com/office/powerpoint/2010/main" val="3232447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61B7988-C32B-82ED-CE14-07D459166AAE}"/>
              </a:ext>
            </a:extLst>
          </p:cNvPr>
          <p:cNvSpPr>
            <a:spLocks noGrp="1"/>
          </p:cNvSpPr>
          <p:nvPr>
            <p:ph idx="1"/>
          </p:nvPr>
        </p:nvSpPr>
        <p:spPr>
          <a:xfrm>
            <a:off x="394597" y="500331"/>
            <a:ext cx="9750068" cy="5894119"/>
          </a:xfrm>
        </p:spPr>
        <p:txBody>
          <a:bodyPr anchor="t">
            <a:normAutofit fontScale="62500" lnSpcReduction="20000"/>
          </a:bodyPr>
          <a:lstStyle/>
          <a:p>
            <a:pPr marL="0" indent="0" algn="ctr">
              <a:buNone/>
            </a:pPr>
            <a:r>
              <a:rPr lang="it-IT" sz="3200" b="1" dirty="0">
                <a:solidFill>
                  <a:schemeClr val="accent2">
                    <a:lumMod val="75000"/>
                  </a:schemeClr>
                </a:solidFill>
              </a:rPr>
              <a:t>NOVITÀ IN TEMA DI NOTIFICHE ENDOPROCEDIMENTALI</a:t>
            </a:r>
          </a:p>
          <a:p>
            <a:pPr marL="0" indent="0" algn="ctr">
              <a:buNone/>
            </a:pPr>
            <a:r>
              <a:rPr lang="it-IT" sz="3200" b="1" dirty="0">
                <a:solidFill>
                  <a:schemeClr val="accent2">
                    <a:lumMod val="75000"/>
                  </a:schemeClr>
                </a:solidFill>
              </a:rPr>
              <a:t>NEL PROCESSO ESECUTIVO IMMOBILIARE</a:t>
            </a:r>
          </a:p>
          <a:p>
            <a:pPr marL="0" indent="0" algn="ctr">
              <a:buNone/>
            </a:pPr>
            <a:endParaRPr lang="it-IT" sz="3200" b="1" dirty="0">
              <a:solidFill>
                <a:schemeClr val="accent2">
                  <a:lumMod val="75000"/>
                </a:schemeClr>
              </a:solidFill>
            </a:endParaRPr>
          </a:p>
          <a:p>
            <a:pPr marL="0" indent="0" algn="ctr">
              <a:buNone/>
            </a:pPr>
            <a:r>
              <a:rPr lang="it-IT" sz="2800" b="1" dirty="0">
                <a:solidFill>
                  <a:schemeClr val="tx1"/>
                </a:solidFill>
              </a:rPr>
              <a:t>Art. 489 Codice di procedura civile (in vigore dal 26.11.2024)</a:t>
            </a:r>
          </a:p>
          <a:p>
            <a:pPr marL="0" indent="0" algn="just">
              <a:buNone/>
            </a:pPr>
            <a:r>
              <a:rPr lang="it-IT" sz="2800" dirty="0">
                <a:solidFill>
                  <a:schemeClr val="tx1"/>
                </a:solidFill>
              </a:rPr>
              <a:t>Le notificazioni e le comunicazioni ai creditori pignoranti e ai creditori intervenuti si fanno, ai sensi dell'articolo 170, </a:t>
            </a:r>
            <a:r>
              <a:rPr lang="it-IT" sz="2800" dirty="0">
                <a:solidFill>
                  <a:srgbClr val="FF0000"/>
                </a:solidFill>
                <a:effectLst>
                  <a:outerShdw blurRad="38100" dist="38100" dir="2700000" algn="tl">
                    <a:srgbClr val="000000">
                      <a:alpha val="43137"/>
                    </a:srgbClr>
                  </a:outerShdw>
                </a:effectLst>
              </a:rPr>
              <a:t>presso il procuratore costituito</a:t>
            </a:r>
            <a:r>
              <a:rPr lang="it-IT" sz="2800" dirty="0">
                <a:solidFill>
                  <a:schemeClr val="tx1"/>
                </a:solidFill>
              </a:rPr>
              <a:t>.</a:t>
            </a:r>
          </a:p>
          <a:p>
            <a:pPr marL="0" indent="0" algn="just">
              <a:buNone/>
            </a:pPr>
            <a:endParaRPr lang="it-IT" sz="2800" dirty="0">
              <a:solidFill>
                <a:schemeClr val="tx1"/>
              </a:solidFill>
            </a:endParaRPr>
          </a:p>
          <a:p>
            <a:pPr marL="0" indent="0" algn="ctr">
              <a:buNone/>
            </a:pPr>
            <a:endParaRPr lang="it-IT" sz="2800" b="1" dirty="0">
              <a:solidFill>
                <a:schemeClr val="tx1"/>
              </a:solidFill>
            </a:endParaRPr>
          </a:p>
          <a:p>
            <a:pPr marL="0" indent="0" algn="ctr">
              <a:buNone/>
            </a:pPr>
            <a:r>
              <a:rPr lang="it-IT" sz="2800" b="1" dirty="0">
                <a:solidFill>
                  <a:schemeClr val="tx1"/>
                </a:solidFill>
              </a:rPr>
              <a:t>Art. 489 Codice di procedura civile (in vigore fino al 25.11.2024)</a:t>
            </a:r>
          </a:p>
          <a:p>
            <a:pPr marL="0" indent="0" algn="just">
              <a:buNone/>
            </a:pPr>
            <a:r>
              <a:rPr lang="it-IT" sz="2800" dirty="0">
                <a:solidFill>
                  <a:schemeClr val="tx1"/>
                </a:solidFill>
              </a:rPr>
              <a:t>Le notificazioni e le comunicazioni ai creditori pignoranti si fanno nella residenza dichiarata o nel domicilio eletto nell'atto di precetto; quelle ai creditori intervenuti, nella residenza dichiarata o nel domicilio eletto nella domanda d'intervento.</a:t>
            </a:r>
          </a:p>
          <a:p>
            <a:pPr marL="0" indent="0" algn="just">
              <a:buNone/>
            </a:pPr>
            <a:r>
              <a:rPr lang="it-IT" sz="2800" dirty="0">
                <a:solidFill>
                  <a:srgbClr val="FF0000"/>
                </a:solidFill>
              </a:rPr>
              <a:t>In mancanza di dichiarazione di residenza o di elezione di domicilio le notificazioni possono farsi presso la cancelleria del giudice competente per l'esecuzione</a:t>
            </a:r>
            <a:r>
              <a:rPr lang="it-IT" sz="2800" dirty="0">
                <a:solidFill>
                  <a:schemeClr val="tx1"/>
                </a:solidFill>
              </a:rPr>
              <a:t>.</a:t>
            </a:r>
          </a:p>
          <a:p>
            <a:pPr marL="0" indent="0" algn="just">
              <a:buNone/>
            </a:pPr>
            <a:endParaRPr lang="it-IT" sz="2800" dirty="0">
              <a:solidFill>
                <a:schemeClr val="tx1"/>
              </a:solidFill>
            </a:endParaRPr>
          </a:p>
          <a:p>
            <a:pPr marL="0" indent="0" algn="just">
              <a:buNone/>
            </a:pPr>
            <a:r>
              <a:rPr lang="it-IT" sz="2800" b="1" dirty="0">
                <a:solidFill>
                  <a:schemeClr val="tx1"/>
                </a:solidFill>
              </a:rPr>
              <a:t>	Nel terzo correttivo viene meno, quindi, ogni riferimento alla notificazione 	effettuata presso la cancelleria del giudice competente per l’esecuzione.</a:t>
            </a:r>
          </a:p>
        </p:txBody>
      </p:sp>
      <p:pic>
        <p:nvPicPr>
          <p:cNvPr id="4" name="Immagine 3" descr="Immagine che contiene testo, schizzo, cartone animato, disegno&#10;&#10;Descrizione generata automaticamente">
            <a:extLst>
              <a:ext uri="{FF2B5EF4-FFF2-40B4-BE49-F238E27FC236}">
                <a16:creationId xmlns:a16="http://schemas.microsoft.com/office/drawing/2014/main" id="{8531B654-0429-7A28-44C0-E5B17622749D}"/>
              </a:ext>
            </a:extLst>
          </p:cNvPr>
          <p:cNvPicPr>
            <a:picLocks noChangeAspect="1"/>
          </p:cNvPicPr>
          <p:nvPr/>
        </p:nvPicPr>
        <p:blipFill>
          <a:blip r:embed="rId2"/>
          <a:stretch>
            <a:fillRect/>
          </a:stretch>
        </p:blipFill>
        <p:spPr>
          <a:xfrm>
            <a:off x="10144665" y="1171305"/>
            <a:ext cx="1800225" cy="1685925"/>
          </a:xfrm>
          <a:prstGeom prst="rect">
            <a:avLst/>
          </a:prstGeom>
        </p:spPr>
      </p:pic>
      <p:sp>
        <p:nvSpPr>
          <p:cNvPr id="2" name="Freccia in giù 1">
            <a:extLst>
              <a:ext uri="{FF2B5EF4-FFF2-40B4-BE49-F238E27FC236}">
                <a16:creationId xmlns:a16="http://schemas.microsoft.com/office/drawing/2014/main" id="{94EA1E16-B4F3-F986-245A-D08B3F12E515}"/>
              </a:ext>
            </a:extLst>
          </p:cNvPr>
          <p:cNvSpPr/>
          <p:nvPr/>
        </p:nvSpPr>
        <p:spPr>
          <a:xfrm>
            <a:off x="4891177" y="2468982"/>
            <a:ext cx="484632" cy="6882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6" name="Immagine 5" descr="Immagine che contiene rosso&#10;&#10;Descrizione generata automaticamente">
            <a:extLst>
              <a:ext uri="{FF2B5EF4-FFF2-40B4-BE49-F238E27FC236}">
                <a16:creationId xmlns:a16="http://schemas.microsoft.com/office/drawing/2014/main" id="{E0141891-B378-51FD-EB3A-1147D1199A31}"/>
              </a:ext>
            </a:extLst>
          </p:cNvPr>
          <p:cNvPicPr>
            <a:picLocks noChangeAspect="1"/>
          </p:cNvPicPr>
          <p:nvPr/>
        </p:nvPicPr>
        <p:blipFill>
          <a:blip r:embed="rId3"/>
          <a:stretch>
            <a:fillRect/>
          </a:stretch>
        </p:blipFill>
        <p:spPr>
          <a:xfrm>
            <a:off x="247946" y="4873923"/>
            <a:ext cx="638356" cy="1388853"/>
          </a:xfrm>
          <a:prstGeom prst="rect">
            <a:avLst/>
          </a:prstGeom>
        </p:spPr>
      </p:pic>
    </p:spTree>
    <p:extLst>
      <p:ext uri="{BB962C8B-B14F-4D97-AF65-F5344CB8AC3E}">
        <p14:creationId xmlns:p14="http://schemas.microsoft.com/office/powerpoint/2010/main" val="1941277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61B7988-C32B-82ED-CE14-07D459166AAE}"/>
              </a:ext>
            </a:extLst>
          </p:cNvPr>
          <p:cNvSpPr>
            <a:spLocks noGrp="1"/>
          </p:cNvSpPr>
          <p:nvPr>
            <p:ph idx="1"/>
          </p:nvPr>
        </p:nvSpPr>
        <p:spPr>
          <a:xfrm>
            <a:off x="653388" y="785004"/>
            <a:ext cx="10086499" cy="5697989"/>
          </a:xfrm>
        </p:spPr>
        <p:txBody>
          <a:bodyPr anchor="t">
            <a:normAutofit fontScale="62500" lnSpcReduction="20000"/>
          </a:bodyPr>
          <a:lstStyle/>
          <a:p>
            <a:pPr marL="0" indent="0" algn="ctr">
              <a:buNone/>
            </a:pPr>
            <a:r>
              <a:rPr lang="it-IT" sz="3200" b="1" dirty="0">
                <a:solidFill>
                  <a:schemeClr val="accent2">
                    <a:lumMod val="75000"/>
                  </a:schemeClr>
                </a:solidFill>
              </a:rPr>
              <a:t>NOVITÀ IN TEMA DI NOTIFICHE ENDOPROCEDIMENTALI</a:t>
            </a:r>
          </a:p>
          <a:p>
            <a:pPr marL="0" indent="0" algn="ctr">
              <a:buNone/>
            </a:pPr>
            <a:r>
              <a:rPr lang="it-IT" sz="3200" b="1" dirty="0">
                <a:solidFill>
                  <a:schemeClr val="accent2">
                    <a:lumMod val="75000"/>
                  </a:schemeClr>
                </a:solidFill>
              </a:rPr>
              <a:t>NEL PROCESSO ESECUTIVO IMMOBILIARE</a:t>
            </a:r>
          </a:p>
          <a:p>
            <a:pPr algn="just">
              <a:buFont typeface="Wingdings" panose="05000000000000000000" pitchFamily="2" charset="2"/>
              <a:buChar char="q"/>
            </a:pPr>
            <a:r>
              <a:rPr lang="it-IT" sz="3000" dirty="0">
                <a:solidFill>
                  <a:schemeClr val="tx1"/>
                </a:solidFill>
              </a:rPr>
              <a:t>Differente disciplina tra l’art. </a:t>
            </a:r>
            <a:r>
              <a:rPr lang="it-IT" sz="3000" b="1" dirty="0">
                <a:solidFill>
                  <a:schemeClr val="tx1"/>
                </a:solidFill>
                <a:effectLst>
                  <a:outerShdw blurRad="38100" dist="38100" dir="2700000" algn="tl">
                    <a:srgbClr val="000000">
                      <a:alpha val="43137"/>
                    </a:srgbClr>
                  </a:outerShdw>
                </a:effectLst>
              </a:rPr>
              <a:t>489 c.p.c. (notifiche ai creditori) </a:t>
            </a:r>
            <a:r>
              <a:rPr lang="it-IT" sz="3000" dirty="0">
                <a:solidFill>
                  <a:schemeClr val="tx1"/>
                </a:solidFill>
              </a:rPr>
              <a:t>e l’art. </a:t>
            </a:r>
            <a:r>
              <a:rPr lang="it-IT" sz="3000" b="1" dirty="0">
                <a:solidFill>
                  <a:schemeClr val="tx1"/>
                </a:solidFill>
                <a:effectLst>
                  <a:outerShdw blurRad="38100" dist="38100" dir="2700000" algn="tl">
                    <a:srgbClr val="000000">
                      <a:alpha val="43137"/>
                    </a:srgbClr>
                  </a:outerShdw>
                </a:effectLst>
              </a:rPr>
              <a:t>492, comma 2, c.p.c. (notifica al debitore)</a:t>
            </a:r>
            <a:r>
              <a:rPr lang="it-IT" sz="3000" dirty="0">
                <a:solidFill>
                  <a:schemeClr val="tx1"/>
                </a:solidFill>
              </a:rPr>
              <a:t>:</a:t>
            </a:r>
          </a:p>
          <a:p>
            <a:pPr algn="just">
              <a:buFont typeface="Wingdings" panose="05000000000000000000" pitchFamily="2" charset="2"/>
              <a:buChar char="§"/>
            </a:pPr>
            <a:r>
              <a:rPr lang="it-IT" sz="3000" dirty="0">
                <a:solidFill>
                  <a:schemeClr val="tx1"/>
                </a:solidFill>
              </a:rPr>
              <a:t>per quanto riguarda il </a:t>
            </a:r>
            <a:r>
              <a:rPr lang="it-IT" sz="3000" b="1" dirty="0">
                <a:solidFill>
                  <a:schemeClr val="tx1"/>
                </a:solidFill>
              </a:rPr>
              <a:t>debitore</a:t>
            </a:r>
            <a:r>
              <a:rPr lang="it-IT" sz="3000" dirty="0">
                <a:solidFill>
                  <a:schemeClr val="tx1"/>
                </a:solidFill>
              </a:rPr>
              <a:t>, è rimasta la possibilità di provvedere (al verificarsi di certe condizioni) al deposito dell'atto in cancelleria ai sensi dell’art. </a:t>
            </a:r>
            <a:r>
              <a:rPr lang="it-IT" sz="3000" b="1" dirty="0">
                <a:solidFill>
                  <a:schemeClr val="tx1"/>
                </a:solidFill>
              </a:rPr>
              <a:t>492 comma 2 c.p.c.</a:t>
            </a:r>
            <a:r>
              <a:rPr lang="it-IT" sz="3000" dirty="0">
                <a:solidFill>
                  <a:schemeClr val="tx1"/>
                </a:solidFill>
              </a:rPr>
              <a:t>;</a:t>
            </a:r>
          </a:p>
          <a:p>
            <a:pPr algn="just">
              <a:buFont typeface="Wingdings" panose="05000000000000000000" pitchFamily="2" charset="2"/>
              <a:buChar char="§"/>
            </a:pPr>
            <a:r>
              <a:rPr lang="it-IT" sz="3000" dirty="0">
                <a:solidFill>
                  <a:schemeClr val="tx1"/>
                </a:solidFill>
              </a:rPr>
              <a:t>per i </a:t>
            </a:r>
            <a:r>
              <a:rPr lang="it-IT" sz="3000" b="1" dirty="0">
                <a:solidFill>
                  <a:schemeClr val="tx1"/>
                </a:solidFill>
              </a:rPr>
              <a:t>creditori</a:t>
            </a:r>
            <a:r>
              <a:rPr lang="it-IT" sz="3000" dirty="0">
                <a:solidFill>
                  <a:schemeClr val="tx1"/>
                </a:solidFill>
              </a:rPr>
              <a:t>, questa possibilità viene meno nell’art. </a:t>
            </a:r>
            <a:r>
              <a:rPr lang="it-IT" sz="3000" b="1" dirty="0">
                <a:solidFill>
                  <a:schemeClr val="tx1"/>
                </a:solidFill>
              </a:rPr>
              <a:t>489 c.p.c.</a:t>
            </a:r>
            <a:r>
              <a:rPr lang="it-IT" sz="3000" dirty="0">
                <a:solidFill>
                  <a:schemeClr val="tx1"/>
                </a:solidFill>
              </a:rPr>
              <a:t>, che rinvia all’art. 170 c.p.c., ossia ad una norma generale che riguarda le notificazioni e comunicazioni nel corso del procedimento e che prescrive che in tutti i processi in cui una parte sia costituita con un avvocato, le comunicazioni e notificazioni devono essere effettuate presso l'indirizzo ufficiale di posta elettronica certificata dichiarato presso il proprio ordine professionale.</a:t>
            </a:r>
          </a:p>
          <a:p>
            <a:pPr marL="0" indent="0" algn="just">
              <a:buNone/>
            </a:pPr>
            <a:r>
              <a:rPr lang="it-IT" sz="3000" dirty="0">
                <a:solidFill>
                  <a:schemeClr val="tx1"/>
                </a:solidFill>
              </a:rPr>
              <a:t>Ne segue che il creditore non ha bisogno di rendersi personalmente reperibile, perché la sua reperibilità coincide con quella del suo legale costituito in giudizio, mentre il debitore potrebbe non costituirsi nel processo o anche costituirsi personalmente senza l’assistenza di un difensore tecnico, sicché è rimasta intatta in tal caso la possibilità della notifica al debitore in cancelleria per assicurarne comunque la reperibilità.</a:t>
            </a:r>
          </a:p>
          <a:p>
            <a:pPr marL="0" indent="0" algn="just">
              <a:buNone/>
            </a:pPr>
            <a:r>
              <a:rPr lang="it-IT" sz="3000" dirty="0">
                <a:solidFill>
                  <a:schemeClr val="tx1"/>
                </a:solidFill>
              </a:rPr>
              <a:t>In altri termini, nel caso di notifica al debitore non poteva richiamarsi l’art. 170 c.p.c., perché questo presuppone necessariamente che ci sia un legale costituito.</a:t>
            </a:r>
          </a:p>
          <a:p>
            <a:pPr marL="0" indent="0" algn="just">
              <a:buNone/>
            </a:pPr>
            <a:endParaRPr lang="it-IT" sz="2800" dirty="0">
              <a:solidFill>
                <a:schemeClr val="tx1"/>
              </a:solidFill>
            </a:endParaRPr>
          </a:p>
        </p:txBody>
      </p:sp>
    </p:spTree>
    <p:extLst>
      <p:ext uri="{BB962C8B-B14F-4D97-AF65-F5344CB8AC3E}">
        <p14:creationId xmlns:p14="http://schemas.microsoft.com/office/powerpoint/2010/main" val="4174907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61B7988-C32B-82ED-CE14-07D459166AAE}"/>
              </a:ext>
            </a:extLst>
          </p:cNvPr>
          <p:cNvSpPr>
            <a:spLocks noGrp="1"/>
          </p:cNvSpPr>
          <p:nvPr>
            <p:ph idx="1"/>
          </p:nvPr>
        </p:nvSpPr>
        <p:spPr>
          <a:xfrm>
            <a:off x="653388" y="766618"/>
            <a:ext cx="10282467" cy="5716375"/>
          </a:xfrm>
        </p:spPr>
        <p:txBody>
          <a:bodyPr anchor="t">
            <a:normAutofit fontScale="62500" lnSpcReduction="20000"/>
          </a:bodyPr>
          <a:lstStyle/>
          <a:p>
            <a:pPr marL="0" indent="0" algn="ctr">
              <a:buNone/>
            </a:pPr>
            <a:r>
              <a:rPr lang="it-IT" sz="3200" b="1" dirty="0">
                <a:solidFill>
                  <a:schemeClr val="accent2">
                    <a:lumMod val="75000"/>
                  </a:schemeClr>
                </a:solidFill>
              </a:rPr>
              <a:t>NOVITÀ IN TEMA DI NOTIFICHE ENDOPROCEDIMENTALI</a:t>
            </a:r>
          </a:p>
          <a:p>
            <a:pPr marL="0" indent="0" algn="ctr">
              <a:buNone/>
            </a:pPr>
            <a:r>
              <a:rPr lang="it-IT" sz="3200" b="1" dirty="0">
                <a:solidFill>
                  <a:schemeClr val="accent2">
                    <a:lumMod val="75000"/>
                  </a:schemeClr>
                </a:solidFill>
              </a:rPr>
              <a:t>NEL PROCESSO ESECUTIVO IMMOBILIARE</a:t>
            </a:r>
          </a:p>
          <a:p>
            <a:pPr algn="just">
              <a:buFont typeface="Wingdings" panose="05000000000000000000" pitchFamily="2" charset="2"/>
              <a:buChar char="q"/>
            </a:pPr>
            <a:r>
              <a:rPr lang="it-IT" sz="3000" dirty="0">
                <a:solidFill>
                  <a:schemeClr val="tx1"/>
                </a:solidFill>
                <a:effectLst>
                  <a:outerShdw blurRad="38100" dist="38100" dir="2700000" algn="tl">
                    <a:srgbClr val="000000">
                      <a:alpha val="43137"/>
                    </a:srgbClr>
                  </a:outerShdw>
                </a:effectLst>
              </a:rPr>
              <a:t>Assoluta novità in tema di notifica: </a:t>
            </a:r>
            <a:r>
              <a:rPr lang="it-IT" sz="3000" b="1" dirty="0">
                <a:solidFill>
                  <a:srgbClr val="FF0000"/>
                </a:solidFill>
                <a:effectLst>
                  <a:outerShdw blurRad="38100" dist="38100" dir="2700000" algn="tl">
                    <a:srgbClr val="000000">
                      <a:alpha val="43137"/>
                    </a:srgbClr>
                  </a:outerShdw>
                </a:effectLst>
              </a:rPr>
              <a:t>art. </a:t>
            </a:r>
            <a:r>
              <a:rPr lang="fr-FR" sz="3000" b="1" dirty="0">
                <a:solidFill>
                  <a:srgbClr val="FF0000"/>
                </a:solidFill>
                <a:effectLst>
                  <a:outerShdw blurRad="38100" dist="38100" dir="2700000" algn="tl">
                    <a:srgbClr val="000000">
                      <a:alpha val="43137"/>
                    </a:srgbClr>
                  </a:outerShdw>
                </a:effectLst>
              </a:rPr>
              <a:t>149 bis, comma 7, </a:t>
            </a:r>
            <a:r>
              <a:rPr lang="fr-FR" sz="3000" b="1" dirty="0" err="1">
                <a:solidFill>
                  <a:srgbClr val="FF0000"/>
                </a:solidFill>
                <a:effectLst>
                  <a:outerShdw blurRad="38100" dist="38100" dir="2700000" algn="tl">
                    <a:srgbClr val="000000">
                      <a:alpha val="43137"/>
                    </a:srgbClr>
                  </a:outerShdw>
                </a:effectLst>
              </a:rPr>
              <a:t>c.p.c</a:t>
            </a:r>
            <a:r>
              <a:rPr lang="fr-FR" sz="3000" b="1" dirty="0">
                <a:solidFill>
                  <a:srgbClr val="FF0000"/>
                </a:solidFill>
                <a:effectLst>
                  <a:outerShdw blurRad="38100" dist="38100" dir="2700000" algn="tl">
                    <a:srgbClr val="000000">
                      <a:alpha val="43137"/>
                    </a:srgbClr>
                  </a:outerShdw>
                </a:effectLst>
              </a:rPr>
              <a:t>.</a:t>
            </a:r>
            <a:r>
              <a:rPr lang="fr-FR" sz="3000" b="1" i="1" dirty="0">
                <a:solidFill>
                  <a:srgbClr val="FF0000"/>
                </a:solidFill>
                <a:effectLst>
                  <a:outerShdw blurRad="38100" dist="38100" dir="2700000" algn="tl">
                    <a:srgbClr val="000000">
                      <a:alpha val="43137"/>
                    </a:srgbClr>
                  </a:outerShdw>
                </a:effectLst>
              </a:rPr>
              <a:t> </a:t>
            </a:r>
          </a:p>
          <a:p>
            <a:pPr marL="0" indent="0" algn="just">
              <a:buNone/>
            </a:pPr>
            <a:r>
              <a:rPr lang="fr-FR" sz="3000" i="1" dirty="0">
                <a:solidFill>
                  <a:schemeClr val="tx1"/>
                </a:solidFill>
              </a:rPr>
              <a:t>« </a:t>
            </a:r>
            <a:r>
              <a:rPr lang="it-IT" sz="3000" b="1" i="1" dirty="0">
                <a:solidFill>
                  <a:schemeClr val="tx1"/>
                </a:solidFill>
              </a:rPr>
              <a:t>Se la notificazione </a:t>
            </a:r>
            <a:r>
              <a:rPr lang="it-IT" sz="3000" b="1" dirty="0">
                <a:solidFill>
                  <a:schemeClr val="tx1"/>
                </a:solidFill>
              </a:rPr>
              <a:t>[ a mezzo </a:t>
            </a:r>
            <a:r>
              <a:rPr lang="it-IT" sz="3000" b="1" dirty="0" err="1">
                <a:solidFill>
                  <a:schemeClr val="tx1"/>
                </a:solidFill>
              </a:rPr>
              <a:t>pec</a:t>
            </a:r>
            <a:r>
              <a:rPr lang="it-IT" sz="3000" b="1" dirty="0">
                <a:solidFill>
                  <a:schemeClr val="tx1"/>
                </a:solidFill>
              </a:rPr>
              <a:t>] </a:t>
            </a:r>
            <a:r>
              <a:rPr lang="it-IT" sz="3000" b="1" i="1" dirty="0">
                <a:solidFill>
                  <a:schemeClr val="tx1"/>
                </a:solidFill>
              </a:rPr>
              <a:t>non può essere eseguita o non ha esito positivo per causa imputabile al destinatario</a:t>
            </a:r>
            <a:r>
              <a:rPr lang="it-IT" sz="3000" i="1" dirty="0">
                <a:solidFill>
                  <a:schemeClr val="tx1"/>
                </a:solidFill>
              </a:rPr>
              <a:t>, l'ufficiale giudiziario la esegue mediante inserimento dell'atto da notificare nel portale dei servizi telematici gestito dal Ministero della giustizia, unitamente ad una dichiarazione sulla sussistenza dei presupposti per l'inserimento, all'interno di un'area riservata collegata al codice fiscale del destinatario e generata dal portale e accessibile al destinatario. La notificazione si ha per eseguita, per il destinatario, nel decimo giorno successivo a quello in cui è compiuto l'inserimento o, se anteriore, nella data in cui egli accede all'area riservata».</a:t>
            </a:r>
          </a:p>
          <a:p>
            <a:pPr marL="0" indent="0" algn="just">
              <a:buNone/>
            </a:pPr>
            <a:r>
              <a:rPr lang="it-IT" sz="3000" b="1" dirty="0">
                <a:solidFill>
                  <a:srgbClr val="FF0000"/>
                </a:solidFill>
              </a:rPr>
              <a:t>Si consegue, in tal modo, l’effetto di una compiuta giacenza digitale, equipollente alla giacenza relativa alla notificazione avvenuta a mezzo posta.</a:t>
            </a:r>
          </a:p>
          <a:p>
            <a:pPr marL="0" indent="0" algn="just">
              <a:buNone/>
            </a:pPr>
            <a:r>
              <a:rPr lang="it-IT" sz="3000" b="1" dirty="0">
                <a:solidFill>
                  <a:schemeClr val="tx1"/>
                </a:solidFill>
                <a:effectLst>
                  <a:outerShdw blurRad="38100" dist="38100" dir="2700000" algn="tl">
                    <a:srgbClr val="000000">
                      <a:alpha val="43137"/>
                    </a:srgbClr>
                  </a:outerShdw>
                </a:effectLst>
              </a:rPr>
              <a:t>L’art. 149 bis comma 7 è richiamato dall’ultimo comma dell’art. 170, a sua volta richiamato dall’art. 489 c.p.c.</a:t>
            </a:r>
            <a:r>
              <a:rPr lang="it-IT" sz="3000" dirty="0">
                <a:solidFill>
                  <a:schemeClr val="tx1"/>
                </a:solidFill>
              </a:rPr>
              <a:t>; pertanto, le notificazioni ai creditori in seno al processo esecutivo vengono a mutuare le norme generali previste per le notificazioni relative al processo civile.</a:t>
            </a:r>
          </a:p>
          <a:p>
            <a:pPr marL="0" indent="0" algn="just">
              <a:buNone/>
            </a:pPr>
            <a:r>
              <a:rPr lang="it-IT" sz="3000" b="1" dirty="0">
                <a:solidFill>
                  <a:schemeClr val="tx1"/>
                </a:solidFill>
                <a:effectLst>
                  <a:outerShdw blurRad="38100" dist="38100" dir="2700000" algn="tl">
                    <a:srgbClr val="000000">
                      <a:alpha val="43137"/>
                    </a:srgbClr>
                  </a:outerShdw>
                </a:effectLst>
              </a:rPr>
              <a:t>In definitiva, non esiste più per il creditore – sia esso pignorante o intervenuto - alcuna possibilità di effettuare la notifica degli atti in cancelleria nel corso del procedimento esecutivo che, se effettuata, rimane del tutto irrilevante e inefficace.</a:t>
            </a:r>
          </a:p>
          <a:p>
            <a:pPr marL="0" indent="0" algn="just">
              <a:buNone/>
            </a:pPr>
            <a:endParaRPr lang="fr-FR" sz="2800" dirty="0">
              <a:solidFill>
                <a:schemeClr val="tx1"/>
              </a:solidFill>
            </a:endParaRPr>
          </a:p>
        </p:txBody>
      </p:sp>
    </p:spTree>
    <p:extLst>
      <p:ext uri="{BB962C8B-B14F-4D97-AF65-F5344CB8AC3E}">
        <p14:creationId xmlns:p14="http://schemas.microsoft.com/office/powerpoint/2010/main" val="2602475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61B7988-C32B-82ED-CE14-07D459166AAE}"/>
              </a:ext>
            </a:extLst>
          </p:cNvPr>
          <p:cNvSpPr>
            <a:spLocks noGrp="1"/>
          </p:cNvSpPr>
          <p:nvPr>
            <p:ph idx="1"/>
          </p:nvPr>
        </p:nvSpPr>
        <p:spPr>
          <a:xfrm>
            <a:off x="653389" y="638356"/>
            <a:ext cx="9991608" cy="5844638"/>
          </a:xfrm>
        </p:spPr>
        <p:txBody>
          <a:bodyPr anchor="t">
            <a:normAutofit fontScale="77500" lnSpcReduction="20000"/>
          </a:bodyPr>
          <a:lstStyle/>
          <a:p>
            <a:pPr marL="0" indent="0" algn="ctr">
              <a:buNone/>
            </a:pPr>
            <a:r>
              <a:rPr lang="it-IT" sz="3200" b="1" dirty="0">
                <a:solidFill>
                  <a:schemeClr val="accent2">
                    <a:lumMod val="75000"/>
                  </a:schemeClr>
                </a:solidFill>
              </a:rPr>
              <a:t>MODIFICHE SUL DEPOSITO DELL’ATTO DI PIGNORAMENTO</a:t>
            </a:r>
          </a:p>
          <a:p>
            <a:pPr marL="0" indent="0" algn="ctr">
              <a:buNone/>
            </a:pPr>
            <a:endParaRPr lang="it-IT" sz="2800" dirty="0">
              <a:solidFill>
                <a:srgbClr val="FF0000"/>
              </a:solidFill>
            </a:endParaRPr>
          </a:p>
          <a:p>
            <a:pPr marL="0" indent="0" algn="ctr">
              <a:buNone/>
            </a:pPr>
            <a:r>
              <a:rPr lang="it-IT" sz="2800" b="1" dirty="0">
                <a:solidFill>
                  <a:schemeClr val="tx1"/>
                </a:solidFill>
              </a:rPr>
              <a:t>ART. 557 C.P.C. – DEPOSITO DELL’ATTO DI PIGNORAMENTO</a:t>
            </a:r>
          </a:p>
          <a:p>
            <a:pPr marL="0" indent="0" algn="just">
              <a:buNone/>
            </a:pPr>
            <a:r>
              <a:rPr lang="it-IT" sz="2800" i="1" dirty="0">
                <a:solidFill>
                  <a:schemeClr val="tx1"/>
                </a:solidFill>
              </a:rPr>
              <a:t>“Eseguita l'ultima notificazione, l'ufficiale giudiziario consegna senza ritardo al creditore l'atto di pignoramento e la nota di trascrizione restituitagli dal conservatore dei registri immobiliari.</a:t>
            </a:r>
          </a:p>
          <a:p>
            <a:pPr marL="0" indent="0" algn="just">
              <a:buNone/>
            </a:pPr>
            <a:r>
              <a:rPr lang="it-IT" sz="2800" i="1" dirty="0">
                <a:solidFill>
                  <a:schemeClr val="tx1"/>
                </a:solidFill>
              </a:rPr>
              <a:t>La conformità di tali copie è attestata dall'avvocato del creditore ai soli fini del presente articolo.</a:t>
            </a:r>
          </a:p>
          <a:p>
            <a:pPr marL="0" indent="0" algn="just">
              <a:buNone/>
            </a:pPr>
            <a:r>
              <a:rPr lang="it-IT" sz="2800" i="1" dirty="0">
                <a:solidFill>
                  <a:schemeClr val="tx1"/>
                </a:solidFill>
              </a:rPr>
              <a:t>Il creditore iscrive a ruolo il processo presso il tribunale competente per l'esecuzione depositando </a:t>
            </a:r>
            <a:r>
              <a:rPr lang="it-IT" sz="2800" b="1" i="1" dirty="0">
                <a:solidFill>
                  <a:srgbClr val="FF0000"/>
                </a:solidFill>
              </a:rPr>
              <a:t>copie conformi del titolo esecutivo, del precetto, dell'atto di pignoramento e della nota di trascrizione </a:t>
            </a:r>
            <a:r>
              <a:rPr lang="it-IT" sz="2800" b="1" i="1" dirty="0">
                <a:solidFill>
                  <a:schemeClr val="tx1"/>
                </a:solidFill>
              </a:rPr>
              <a:t>entro quindici giorni dalla consegna dell'atto di pignoramento, a pena di inefficacia del pignoramento stesso. </a:t>
            </a:r>
            <a:r>
              <a:rPr lang="it-IT" sz="2800" i="1" dirty="0">
                <a:solidFill>
                  <a:schemeClr val="tx1"/>
                </a:solidFill>
              </a:rPr>
              <a:t>La conformità di tali copie è attestata dall'avvocato del creditore ai soli fini del presente articolo. </a:t>
            </a:r>
            <a:r>
              <a:rPr lang="it-IT" sz="2800" b="1" i="1" dirty="0">
                <a:solidFill>
                  <a:schemeClr val="tx1"/>
                </a:solidFill>
              </a:rPr>
              <a:t>Nell'ipotesi di cui all'articolo 555, ultimo comma, il creditore deve depositare la nota di trascrizione appena restituitagli dal conservatore dei registri immobiliari.</a:t>
            </a:r>
          </a:p>
          <a:p>
            <a:pPr marL="0" indent="0" algn="just">
              <a:buNone/>
            </a:pPr>
            <a:r>
              <a:rPr lang="it-IT" sz="2800" i="1" dirty="0">
                <a:solidFill>
                  <a:schemeClr val="tx1"/>
                </a:solidFill>
              </a:rPr>
              <a:t>Il cancelliere forma il fascicolo dell'esecuzione”</a:t>
            </a:r>
            <a:r>
              <a:rPr lang="it-IT" sz="2800" dirty="0">
                <a:solidFill>
                  <a:schemeClr val="tx1"/>
                </a:solidFill>
              </a:rPr>
              <a:t>.</a:t>
            </a:r>
          </a:p>
          <a:p>
            <a:pPr marL="0" indent="0" algn="just">
              <a:buNone/>
            </a:pPr>
            <a:endParaRPr lang="it-IT" sz="2800" dirty="0">
              <a:solidFill>
                <a:schemeClr val="tx1"/>
              </a:solidFill>
            </a:endParaRPr>
          </a:p>
          <a:p>
            <a:pPr marL="514350" indent="-514350" algn="just">
              <a:buAutoNum type="arabicParenR"/>
            </a:pPr>
            <a:endParaRPr lang="it-IT" sz="2800" dirty="0">
              <a:solidFill>
                <a:schemeClr val="bg1"/>
              </a:solidFill>
            </a:endParaRPr>
          </a:p>
        </p:txBody>
      </p:sp>
    </p:spTree>
    <p:extLst>
      <p:ext uri="{BB962C8B-B14F-4D97-AF65-F5344CB8AC3E}">
        <p14:creationId xmlns:p14="http://schemas.microsoft.com/office/powerpoint/2010/main" val="2495892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61B7988-C32B-82ED-CE14-07D459166AAE}"/>
              </a:ext>
            </a:extLst>
          </p:cNvPr>
          <p:cNvSpPr>
            <a:spLocks noGrp="1"/>
          </p:cNvSpPr>
          <p:nvPr>
            <p:ph idx="1"/>
          </p:nvPr>
        </p:nvSpPr>
        <p:spPr>
          <a:xfrm>
            <a:off x="653389" y="500514"/>
            <a:ext cx="10001778" cy="5982479"/>
          </a:xfrm>
        </p:spPr>
        <p:txBody>
          <a:bodyPr anchor="t">
            <a:normAutofit fontScale="77500" lnSpcReduction="20000"/>
          </a:bodyPr>
          <a:lstStyle/>
          <a:p>
            <a:pPr marL="0" indent="0" algn="ctr">
              <a:buNone/>
            </a:pPr>
            <a:r>
              <a:rPr lang="it-IT" sz="3200" b="1" dirty="0">
                <a:solidFill>
                  <a:schemeClr val="accent2">
                    <a:lumMod val="75000"/>
                  </a:schemeClr>
                </a:solidFill>
              </a:rPr>
              <a:t>MODIFICHE SUL DEPOSITO DELL’ATTO DI PIGNORAMENTO</a:t>
            </a:r>
          </a:p>
          <a:p>
            <a:pPr marL="0" indent="0" algn="ctr">
              <a:buNone/>
            </a:pPr>
            <a:r>
              <a:rPr lang="it-IT" sz="2800" b="1" dirty="0">
                <a:solidFill>
                  <a:schemeClr val="tx1"/>
                </a:solidFill>
              </a:rPr>
              <a:t>ART. 557 C.P.C. – DEPOSITO DELL’ATTO DI PIGNORAMENTO</a:t>
            </a:r>
          </a:p>
          <a:p>
            <a:pPr marL="0" indent="0" algn="ctr">
              <a:buNone/>
            </a:pPr>
            <a:endParaRPr lang="it-IT" sz="2800" b="1" dirty="0">
              <a:solidFill>
                <a:schemeClr val="tx1"/>
              </a:solidFill>
            </a:endParaRPr>
          </a:p>
          <a:p>
            <a:pPr algn="just"/>
            <a:r>
              <a:rPr lang="it-IT" sz="2800" b="1" dirty="0">
                <a:solidFill>
                  <a:srgbClr val="FF0000"/>
                </a:solidFill>
              </a:rPr>
              <a:t>Nota di iscrizione a ruolo</a:t>
            </a:r>
            <a:r>
              <a:rPr lang="it-IT" sz="2800" dirty="0">
                <a:solidFill>
                  <a:srgbClr val="FF0000"/>
                </a:solidFill>
              </a:rPr>
              <a:t>: </a:t>
            </a:r>
            <a:r>
              <a:rPr lang="it-IT" sz="2800" b="1" dirty="0">
                <a:solidFill>
                  <a:srgbClr val="FF0000"/>
                </a:solidFill>
              </a:rPr>
              <a:t>dal 26.11.2024 non è più necessaria.</a:t>
            </a:r>
          </a:p>
          <a:p>
            <a:pPr marL="0" indent="0" algn="just">
              <a:buNone/>
            </a:pPr>
            <a:r>
              <a:rPr lang="it-IT" sz="2800" dirty="0">
                <a:solidFill>
                  <a:schemeClr val="tx1"/>
                </a:solidFill>
              </a:rPr>
              <a:t>L'iscrizione a ruolo dei processi di espropriazione deve avvenire non più con il deposito della nota di iscrizione a ruolo del processo ma con il deposito puro e semplice della copia attestata conforme all'originale del pignoramento, del titolo esecutivo e del precetto </a:t>
            </a:r>
            <a:r>
              <a:rPr lang="it-IT" sz="2800" b="1" dirty="0">
                <a:solidFill>
                  <a:schemeClr val="tx1"/>
                </a:solidFill>
              </a:rPr>
              <a:t>entro il termine perentorio di 15 giorni dalla consegna dell’atto di pignoramento al creditore da parte dell’ufficiale giudiziario </a:t>
            </a:r>
            <a:r>
              <a:rPr lang="it-IT" sz="2800" dirty="0">
                <a:solidFill>
                  <a:schemeClr val="tx1"/>
                </a:solidFill>
              </a:rPr>
              <a:t>(termine rimasto invariato).</a:t>
            </a:r>
          </a:p>
          <a:p>
            <a:pPr algn="just"/>
            <a:r>
              <a:rPr lang="it-IT" sz="2800" b="1" dirty="0">
                <a:solidFill>
                  <a:srgbClr val="FF0000"/>
                </a:solidFill>
              </a:rPr>
              <a:t>Entro lo stesso termine perentorio suddetto va depositato il duplo della nota di trascrizione, restituito dal conservatore dei RRII.</a:t>
            </a:r>
          </a:p>
          <a:p>
            <a:pPr marL="0" indent="0" algn="just">
              <a:buNone/>
            </a:pPr>
            <a:r>
              <a:rPr lang="it-IT" sz="2800" dirty="0">
                <a:solidFill>
                  <a:schemeClr val="tx1"/>
                </a:solidFill>
              </a:rPr>
              <a:t>Questa disposizione presenterà non poche criticità perché nei 15 giorni dalla riconsegna a cura dell'ufficio UNEP dell'atto di pignoramento, sarà necessario ottenere anche il rilascio del duplo della nota di trascrizione dalla competente Conservatoria, onde poter effettuare il deposito di quest'ultima insieme al resto dei documenti prescritti dall’art. 557 c.p.c.</a:t>
            </a:r>
          </a:p>
          <a:p>
            <a:pPr marL="0" indent="0" algn="just">
              <a:buNone/>
            </a:pPr>
            <a:endParaRPr lang="it-IT" sz="2800" dirty="0">
              <a:solidFill>
                <a:schemeClr val="tx1"/>
              </a:solidFill>
            </a:endParaRPr>
          </a:p>
          <a:p>
            <a:pPr marL="514350" indent="-514350" algn="just">
              <a:buAutoNum type="arabicParenR"/>
            </a:pPr>
            <a:endParaRPr lang="it-IT" sz="2800" dirty="0">
              <a:solidFill>
                <a:schemeClr val="bg1"/>
              </a:solidFill>
            </a:endParaRPr>
          </a:p>
        </p:txBody>
      </p:sp>
    </p:spTree>
    <p:extLst>
      <p:ext uri="{BB962C8B-B14F-4D97-AF65-F5344CB8AC3E}">
        <p14:creationId xmlns:p14="http://schemas.microsoft.com/office/powerpoint/2010/main" val="5146949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61B7988-C32B-82ED-CE14-07D459166AAE}"/>
              </a:ext>
            </a:extLst>
          </p:cNvPr>
          <p:cNvSpPr>
            <a:spLocks noGrp="1"/>
          </p:cNvSpPr>
          <p:nvPr>
            <p:ph idx="1"/>
          </p:nvPr>
        </p:nvSpPr>
        <p:spPr>
          <a:xfrm>
            <a:off x="653389" y="802257"/>
            <a:ext cx="9318748" cy="5680736"/>
          </a:xfrm>
        </p:spPr>
        <p:txBody>
          <a:bodyPr anchor="t">
            <a:normAutofit fontScale="47500" lnSpcReduction="20000"/>
          </a:bodyPr>
          <a:lstStyle/>
          <a:p>
            <a:pPr marL="0" indent="0" algn="ctr">
              <a:buNone/>
            </a:pPr>
            <a:r>
              <a:rPr lang="it-IT" sz="3800" b="1" dirty="0">
                <a:solidFill>
                  <a:schemeClr val="accent2">
                    <a:lumMod val="75000"/>
                  </a:schemeClr>
                </a:solidFill>
              </a:rPr>
              <a:t>MODIFICHE SUL DEPOSITO DELL’ATTO DI PIGNORAMENTO</a:t>
            </a:r>
          </a:p>
          <a:p>
            <a:pPr marL="0" indent="0" algn="ctr">
              <a:buNone/>
            </a:pPr>
            <a:r>
              <a:rPr lang="it-IT" sz="3800" b="1" dirty="0">
                <a:solidFill>
                  <a:schemeClr val="tx1"/>
                </a:solidFill>
              </a:rPr>
              <a:t>ART. 557 C.P.C. – DEPOSITO DELL’ATTO DI PIGNORAMENTO</a:t>
            </a:r>
          </a:p>
          <a:p>
            <a:pPr marL="0" indent="0" algn="ctr">
              <a:buNone/>
            </a:pPr>
            <a:endParaRPr lang="it-IT" sz="2800" b="1" dirty="0">
              <a:solidFill>
                <a:schemeClr val="tx1"/>
              </a:solidFill>
            </a:endParaRPr>
          </a:p>
          <a:p>
            <a:pPr marL="0" indent="0" algn="just">
              <a:buNone/>
            </a:pPr>
            <a:r>
              <a:rPr lang="it-IT" sz="3300" b="1" dirty="0">
                <a:solidFill>
                  <a:schemeClr val="tx1"/>
                </a:solidFill>
              </a:rPr>
              <a:t>Come si interpreta la disposizione? </a:t>
            </a:r>
          </a:p>
          <a:p>
            <a:pPr algn="just">
              <a:buFont typeface="Wingdings" panose="05000000000000000000" pitchFamily="2" charset="2"/>
              <a:buChar char="q"/>
            </a:pPr>
            <a:r>
              <a:rPr lang="it-IT" sz="3300" dirty="0">
                <a:solidFill>
                  <a:schemeClr val="tx1"/>
                </a:solidFill>
              </a:rPr>
              <a:t>Deve intendersi prescritto il deposito della nota di trascrizione nel termine perentorio 557 c.p.c. per ogni ipotesi di trascrizione, ossia tanto per quella curata dall’U.G., quanto per quella curata dal creditore?  Soluzione che porterebbe a seri interrogativi sulla ragionevolezza dell’intervento per la sensibile contrazione del termine e dunque a ipotizzare una eventuale rimessione del creditore in termini sistematica. </a:t>
            </a:r>
          </a:p>
          <a:p>
            <a:pPr marL="0" indent="0" algn="just">
              <a:buNone/>
            </a:pPr>
            <a:r>
              <a:rPr lang="it-IT" sz="3300" b="1" i="1" dirty="0">
                <a:solidFill>
                  <a:schemeClr val="tx1"/>
                </a:solidFill>
              </a:rPr>
              <a:t>OVVERO</a:t>
            </a:r>
          </a:p>
          <a:p>
            <a:pPr algn="just">
              <a:buFont typeface="Wingdings" panose="05000000000000000000" pitchFamily="2" charset="2"/>
              <a:buChar char="q"/>
            </a:pPr>
            <a:r>
              <a:rPr lang="it-IT" sz="3300" dirty="0">
                <a:solidFill>
                  <a:schemeClr val="tx1"/>
                </a:solidFill>
              </a:rPr>
              <a:t>Può riportarsi il sistema alla precedente disciplina in modo interpretativo e costituzionalmente orientato, valorizzando il riferimento all’art. 555, </a:t>
            </a:r>
            <a:r>
              <a:rPr lang="it-IT" sz="3300" dirty="0" err="1">
                <a:solidFill>
                  <a:schemeClr val="tx1"/>
                </a:solidFill>
              </a:rPr>
              <a:t>ult</a:t>
            </a:r>
            <a:r>
              <a:rPr lang="it-IT" sz="3300" dirty="0">
                <a:solidFill>
                  <a:schemeClr val="tx1"/>
                </a:solidFill>
              </a:rPr>
              <a:t>. co. c.p.c. (secondo cui la trascrizione del pignoramento può essere compiuta anche dal creditore pignorante, al quale l'ufficiale giudiziario, se richiesto, deve consegnare copia autentica dell’atto) contenuto nella disposizione di cui all’art. 557 c.p.c.? </a:t>
            </a:r>
          </a:p>
          <a:p>
            <a:pPr marL="0" indent="0" algn="just">
              <a:buNone/>
            </a:pPr>
            <a:r>
              <a:rPr lang="it-IT" sz="3300" dirty="0">
                <a:solidFill>
                  <a:schemeClr val="tx1"/>
                </a:solidFill>
              </a:rPr>
              <a:t>Il Tribunale di Roma ha preferito un’interpretazione costituzionalmente orientata della norma: allorché il creditore decida di curare egli stesso la trascrizione presso il Conservatore ai sensi dell’art. 555 c.p.c., deve ritenersi non richiesto, a pena di inefficacia del pignoramento, il deposito della nota di trascrizione, unitamente alla nota di iscrizione, entro quindici giorni dalla restituzione del pignoramento dall’UNEP. </a:t>
            </a:r>
          </a:p>
          <a:p>
            <a:pPr marL="0" indent="0" algn="just">
              <a:buNone/>
            </a:pPr>
            <a:r>
              <a:rPr lang="it-IT" sz="3300" dirty="0">
                <a:solidFill>
                  <a:schemeClr val="tx1"/>
                </a:solidFill>
              </a:rPr>
              <a:t>Cosa diversa se la trascrizione è curata dall’Ufficiale Giudiziario, valendo in tal caso il termine di 15 giorni previsto dalla norma.</a:t>
            </a:r>
          </a:p>
          <a:p>
            <a:pPr marL="0" indent="0" algn="just">
              <a:buNone/>
            </a:pPr>
            <a:endParaRPr lang="it-IT" sz="3300" dirty="0">
              <a:solidFill>
                <a:schemeClr val="tx1"/>
              </a:solidFill>
            </a:endParaRPr>
          </a:p>
          <a:p>
            <a:pPr marL="514350" indent="-514350" algn="just">
              <a:buAutoNum type="arabicParenR"/>
            </a:pPr>
            <a:endParaRPr lang="it-IT" sz="2800" dirty="0">
              <a:solidFill>
                <a:schemeClr val="bg1"/>
              </a:solidFill>
            </a:endParaRPr>
          </a:p>
        </p:txBody>
      </p:sp>
      <p:pic>
        <p:nvPicPr>
          <p:cNvPr id="4" name="Immagine 3" descr="Immagine che contiene sorridente, emoticon, Animali giocattolo, giallo&#10;&#10;Descrizione generata automaticamente">
            <a:extLst>
              <a:ext uri="{FF2B5EF4-FFF2-40B4-BE49-F238E27FC236}">
                <a16:creationId xmlns:a16="http://schemas.microsoft.com/office/drawing/2014/main" id="{1CF43EA9-F01D-C26C-0F97-93035413C9DE}"/>
              </a:ext>
            </a:extLst>
          </p:cNvPr>
          <p:cNvPicPr>
            <a:picLocks noChangeAspect="1"/>
          </p:cNvPicPr>
          <p:nvPr/>
        </p:nvPicPr>
        <p:blipFill>
          <a:blip r:embed="rId2"/>
          <a:stretch>
            <a:fillRect/>
          </a:stretch>
        </p:blipFill>
        <p:spPr>
          <a:xfrm>
            <a:off x="10121419" y="1645610"/>
            <a:ext cx="1742536" cy="1997015"/>
          </a:xfrm>
          <a:prstGeom prst="rect">
            <a:avLst/>
          </a:prstGeom>
        </p:spPr>
      </p:pic>
    </p:spTree>
    <p:extLst>
      <p:ext uri="{BB962C8B-B14F-4D97-AF65-F5344CB8AC3E}">
        <p14:creationId xmlns:p14="http://schemas.microsoft.com/office/powerpoint/2010/main" val="2208614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8CA6E381-7CDD-4999-B9C7-CD31E749FD95}"/>
              </a:ext>
            </a:extLst>
          </p:cNvPr>
          <p:cNvSpPr>
            <a:spLocks noGrp="1"/>
          </p:cNvSpPr>
          <p:nvPr>
            <p:ph type="title"/>
          </p:nvPr>
        </p:nvSpPr>
        <p:spPr>
          <a:xfrm>
            <a:off x="2160355" y="2170185"/>
            <a:ext cx="6121472" cy="1384995"/>
          </a:xfr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ormAutofit fontScale="90000"/>
          </a:bodyPr>
          <a:lstStyle/>
          <a:p>
            <a:pPr algn="ctr" rtl="0"/>
            <a:br>
              <a:rPr lang="it-IT" i="1" dirty="0">
                <a:latin typeface="Amasis MT Pro Black" panose="02040A04050005020304" pitchFamily="18" charset="0"/>
              </a:rPr>
            </a:br>
            <a:r>
              <a:rPr lang="it-IT" b="1" i="1" dirty="0">
                <a:effectLst>
                  <a:outerShdw blurRad="38100" dist="38100" dir="2700000" algn="tl">
                    <a:srgbClr val="000000">
                      <a:alpha val="43137"/>
                    </a:srgbClr>
                  </a:outerShdw>
                </a:effectLst>
                <a:latin typeface="Amasis MT Pro Black" panose="02040A04050005020304" pitchFamily="18" charset="0"/>
              </a:rPr>
              <a:t>Grazie per la cortese attenzione! </a:t>
            </a:r>
            <a:endParaRPr lang="it-IT" i="1" dirty="0">
              <a:solidFill>
                <a:schemeClr val="bg1"/>
              </a:solidFill>
              <a:latin typeface="Amasis MT Pro Black" panose="02040A04050005020304" pitchFamily="18" charset="0"/>
            </a:endParaRPr>
          </a:p>
        </p:txBody>
      </p:sp>
      <p:sp>
        <p:nvSpPr>
          <p:cNvPr id="10" name="Segnaposto testo 9">
            <a:extLst>
              <a:ext uri="{FF2B5EF4-FFF2-40B4-BE49-F238E27FC236}">
                <a16:creationId xmlns:a16="http://schemas.microsoft.com/office/drawing/2014/main" id="{4C8B0F30-95FD-437A-9D9B-F937C36E9C85}"/>
              </a:ext>
            </a:extLst>
          </p:cNvPr>
          <p:cNvSpPr>
            <a:spLocks noGrp="1"/>
          </p:cNvSpPr>
          <p:nvPr>
            <p:ph type="body" sz="quarter" idx="14"/>
          </p:nvPr>
        </p:nvSpPr>
        <p:spPr>
          <a:xfrm>
            <a:off x="5145641" y="4085905"/>
            <a:ext cx="3367355" cy="624155"/>
          </a:xfrm>
        </p:spPr>
        <p:txBody>
          <a:bodyPr rtlCol="0">
            <a:normAutofit/>
          </a:bodyPr>
          <a:lstStyle/>
          <a:p>
            <a:pPr rtl="0"/>
            <a:r>
              <a:rPr lang="it-IT" sz="1800" b="1" i="1" dirty="0">
                <a:solidFill>
                  <a:schemeClr val="accent1"/>
                </a:solidFill>
                <a:effectLst>
                  <a:outerShdw blurRad="38100" dist="38100" dir="2700000" algn="tl">
                    <a:srgbClr val="000000">
                      <a:alpha val="43137"/>
                    </a:srgbClr>
                  </a:outerShdw>
                </a:effectLst>
              </a:rPr>
              <a:t>Avv. Barbara Schepis</a:t>
            </a:r>
          </a:p>
          <a:p>
            <a:pPr rtl="0"/>
            <a:endParaRPr lang="it-IT" dirty="0"/>
          </a:p>
        </p:txBody>
      </p:sp>
      <p:pic>
        <p:nvPicPr>
          <p:cNvPr id="16" name="Videocamera 15">
            <a:extLst>
              <a:ext uri="{FF2B5EF4-FFF2-40B4-BE49-F238E27FC236}">
                <a16:creationId xmlns:a16="http://schemas.microsoft.com/office/drawing/2014/main" id="{D33F8CFA-46F9-E191-524F-95EEBDC2E012}"/>
              </a:ext>
            </a:extLst>
          </p:cNvPr>
          <p:cNvPicPr>
            <a:picLocks noChangeAspect="1"/>
            <a:extLst>
              <a:ext uri="{51228E76-BA90-4043-B771-695A4F85340A}">
                <alf:liveFeedProps xmlns:alf="http://schemas.microsoft.com/office/drawing/2021/livefeed" xmlns=""/>
              </a:ext>
            </a:extLst>
          </p:cNvPicPr>
          <p:nvPr/>
        </p:nvPicPr>
        <p:blipFill>
          <a:blip r:embed="rId3">
            <a:extLst>
              <a:ext uri="{96DAC541-7B7A-43D3-8B79-37D633B846F1}">
                <asvg:svgBlip xmlns:asvg="http://schemas.microsoft.com/office/drawing/2016/SVG/main" r:embed="rId4"/>
              </a:ext>
            </a:extLst>
          </a:blip>
          <a:stretch>
            <a:fillRect/>
          </a:stretch>
        </p:blipFill>
        <p:spPr>
          <a:xfrm>
            <a:off x="9063228" y="4395978"/>
            <a:ext cx="1543050" cy="1543050"/>
          </a:xfrm>
          <a:prstGeom prst="ellipse">
            <a:avLst/>
          </a:prstGeom>
        </p:spPr>
      </p:pic>
      <p:pic>
        <p:nvPicPr>
          <p:cNvPr id="3" name="Immagine 2" descr="Immagine che contiene sorridente, emoticon, giallo, sorriso&#10;&#10;Descrizione generata automaticamente">
            <a:extLst>
              <a:ext uri="{FF2B5EF4-FFF2-40B4-BE49-F238E27FC236}">
                <a16:creationId xmlns:a16="http://schemas.microsoft.com/office/drawing/2014/main" id="{1C72B42D-32A4-3504-611B-5F1A77CD3E94}"/>
              </a:ext>
            </a:extLst>
          </p:cNvPr>
          <p:cNvPicPr>
            <a:picLocks noChangeAspect="1"/>
          </p:cNvPicPr>
          <p:nvPr/>
        </p:nvPicPr>
        <p:blipFill>
          <a:blip r:embed="rId5"/>
          <a:stretch>
            <a:fillRect/>
          </a:stretch>
        </p:blipFill>
        <p:spPr>
          <a:xfrm>
            <a:off x="2862632" y="3792129"/>
            <a:ext cx="1524000" cy="1524000"/>
          </a:xfrm>
          <a:prstGeom prst="rect">
            <a:avLst/>
          </a:prstGeom>
        </p:spPr>
      </p:pic>
    </p:spTree>
    <p:extLst>
      <p:ext uri="{BB962C8B-B14F-4D97-AF65-F5344CB8AC3E}">
        <p14:creationId xmlns:p14="http://schemas.microsoft.com/office/powerpoint/2010/main" val="3946762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Isosceles Triangle 8">
            <a:extLst>
              <a:ext uri="{FF2B5EF4-FFF2-40B4-BE49-F238E27FC236}">
                <a16:creationId xmlns:a16="http://schemas.microsoft.com/office/drawing/2014/main" id="{518E5A25-92C5-4F27-8E26-0AAAB0CDC8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191846"/>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3" name="Segnaposto contenuto 2">
            <a:extLst>
              <a:ext uri="{FF2B5EF4-FFF2-40B4-BE49-F238E27FC236}">
                <a16:creationId xmlns:a16="http://schemas.microsoft.com/office/drawing/2014/main" id="{D61B7988-C32B-82ED-CE14-07D459166AAE}"/>
              </a:ext>
            </a:extLst>
          </p:cNvPr>
          <p:cNvSpPr>
            <a:spLocks noGrp="1"/>
          </p:cNvSpPr>
          <p:nvPr>
            <p:ph idx="1"/>
          </p:nvPr>
        </p:nvSpPr>
        <p:spPr>
          <a:xfrm>
            <a:off x="609601" y="526210"/>
            <a:ext cx="8543025" cy="5782225"/>
          </a:xfrm>
        </p:spPr>
        <p:txBody>
          <a:bodyPr>
            <a:normAutofit fontScale="70000" lnSpcReduction="20000"/>
          </a:bodyPr>
          <a:lstStyle/>
          <a:p>
            <a:pPr marL="0" indent="0" algn="ctr">
              <a:lnSpc>
                <a:spcPct val="90000"/>
              </a:lnSpc>
              <a:buNone/>
            </a:pPr>
            <a:r>
              <a:rPr lang="it-IT" sz="2600" b="1" dirty="0">
                <a:solidFill>
                  <a:schemeClr val="accent2">
                    <a:lumMod val="75000"/>
                  </a:schemeClr>
                </a:solidFill>
              </a:rPr>
              <a:t>TERZO CORRETTIVO CARTABIA</a:t>
            </a:r>
          </a:p>
          <a:p>
            <a:pPr marL="0" indent="0" algn="ctr">
              <a:lnSpc>
                <a:spcPct val="90000"/>
              </a:lnSpc>
              <a:buNone/>
            </a:pPr>
            <a:endParaRPr lang="it-IT" sz="2000" b="1" dirty="0">
              <a:latin typeface="+mj-lt"/>
            </a:endParaRPr>
          </a:p>
          <a:p>
            <a:pPr algn="just">
              <a:lnSpc>
                <a:spcPct val="90000"/>
              </a:lnSpc>
              <a:spcAft>
                <a:spcPts val="800"/>
              </a:spcAft>
              <a:buFont typeface="Wingdings" panose="05000000000000000000" pitchFamily="2" charset="2"/>
              <a:buChar char="q"/>
            </a:pPr>
            <a:r>
              <a:rPr lang="it-IT" sz="2400" b="1" kern="100" dirty="0">
                <a:solidFill>
                  <a:srgbClr val="FF0000"/>
                </a:solidFill>
                <a:effectLst/>
                <a:latin typeface="+mj-lt"/>
                <a:ea typeface="Aptos" panose="020B0004020202020204" pitchFamily="34" charset="0"/>
                <a:cs typeface="Times New Roman" panose="02020603050405020304" pitchFamily="18" charset="0"/>
              </a:rPr>
              <a:t>Entrata in vigore: </a:t>
            </a:r>
            <a:r>
              <a:rPr lang="it-IT" sz="2400" kern="100" dirty="0">
                <a:effectLst/>
                <a:latin typeface="+mj-lt"/>
                <a:ea typeface="Aptos" panose="020B0004020202020204" pitchFamily="34" charset="0"/>
                <a:cs typeface="Times New Roman" panose="02020603050405020304" pitchFamily="18" charset="0"/>
              </a:rPr>
              <a:t>L’11 novembre 2024 è stato pubblicato in Gazzetta Ufficiale il Decreto Legislativo n. 164 del 31 ottobre 2024, il cosiddetto Correttivo alla Riforma Cartabia</a:t>
            </a:r>
            <a:r>
              <a:rPr lang="it-IT" sz="2400" kern="100" dirty="0">
                <a:latin typeface="+mj-lt"/>
                <a:ea typeface="Aptos" panose="020B0004020202020204" pitchFamily="34" charset="0"/>
                <a:cs typeface="Times New Roman" panose="02020603050405020304" pitchFamily="18" charset="0"/>
              </a:rPr>
              <a:t>, </a:t>
            </a:r>
            <a:r>
              <a:rPr lang="it-IT" sz="2400" b="1" kern="100" dirty="0">
                <a:effectLst/>
                <a:latin typeface="+mj-lt"/>
                <a:ea typeface="Aptos" panose="020B0004020202020204" pitchFamily="34" charset="0"/>
                <a:cs typeface="Times New Roman" panose="02020603050405020304" pitchFamily="18" charset="0"/>
              </a:rPr>
              <a:t>entrato in vigore il 26 novembre 2024</a:t>
            </a:r>
            <a:r>
              <a:rPr lang="it-IT" sz="2400" b="1" kern="100" dirty="0">
                <a:latin typeface="+mj-lt"/>
                <a:ea typeface="Aptos" panose="020B0004020202020204" pitchFamily="34" charset="0"/>
                <a:cs typeface="Times New Roman" panose="02020603050405020304" pitchFamily="18" charset="0"/>
              </a:rPr>
              <a:t>.</a:t>
            </a:r>
          </a:p>
          <a:p>
            <a:pPr algn="just">
              <a:lnSpc>
                <a:spcPct val="90000"/>
              </a:lnSpc>
              <a:spcAft>
                <a:spcPts val="800"/>
              </a:spcAft>
              <a:buFont typeface="Wingdings" panose="05000000000000000000" pitchFamily="2" charset="2"/>
              <a:buChar char="q"/>
            </a:pPr>
            <a:r>
              <a:rPr lang="it-IT" sz="2400" b="1" kern="100" dirty="0">
                <a:solidFill>
                  <a:srgbClr val="FF0000"/>
                </a:solidFill>
                <a:effectLst/>
                <a:latin typeface="+mj-lt"/>
                <a:ea typeface="Aptos" panose="020B0004020202020204" pitchFamily="34" charset="0"/>
                <a:cs typeface="Times New Roman" panose="02020603050405020304" pitchFamily="18" charset="0"/>
              </a:rPr>
              <a:t>Applicazione:</a:t>
            </a:r>
            <a:r>
              <a:rPr lang="it-IT" sz="2400" kern="100" dirty="0">
                <a:solidFill>
                  <a:srgbClr val="FF0000"/>
                </a:solidFill>
                <a:effectLst/>
                <a:latin typeface="+mj-lt"/>
                <a:ea typeface="Aptos" panose="020B0004020202020204" pitchFamily="34" charset="0"/>
                <a:cs typeface="Times New Roman" panose="02020603050405020304" pitchFamily="18" charset="0"/>
              </a:rPr>
              <a:t> </a:t>
            </a:r>
            <a:r>
              <a:rPr lang="it-IT" sz="2400" kern="100" dirty="0">
                <a:effectLst/>
                <a:latin typeface="+mj-lt"/>
                <a:ea typeface="Aptos" panose="020B0004020202020204" pitchFamily="34" charset="0"/>
                <a:cs typeface="Times New Roman" panose="02020603050405020304" pitchFamily="18" charset="0"/>
              </a:rPr>
              <a:t>Tenuto conto che il suddetto decreto legislativo è stato emanato nell'esercizio della delega già conferita con la legge 206 del 26.11.2021, il legislatore ha previsto specificamente che queste disposizioni si dovessero applicare a tutti i processi regolati dalla riforma Cartabia, ossia quelli disciplinati dal decreto legislativo 149/2022 che concerne i processi incardinati a partire dal 1° Marzo 2023.</a:t>
            </a:r>
          </a:p>
          <a:p>
            <a:pPr algn="just">
              <a:lnSpc>
                <a:spcPct val="90000"/>
              </a:lnSpc>
              <a:spcAft>
                <a:spcPts val="800"/>
              </a:spcAft>
              <a:buFont typeface="Wingdings" panose="05000000000000000000" pitchFamily="2" charset="2"/>
              <a:buChar char="q"/>
            </a:pPr>
            <a:r>
              <a:rPr lang="it-IT" sz="2400" b="1" kern="100" dirty="0">
                <a:solidFill>
                  <a:srgbClr val="FF0000"/>
                </a:solidFill>
                <a:effectLst/>
                <a:latin typeface="+mj-lt"/>
                <a:ea typeface="Aptos" panose="020B0004020202020204" pitchFamily="34" charset="0"/>
                <a:cs typeface="Times New Roman" panose="02020603050405020304" pitchFamily="18" charset="0"/>
              </a:rPr>
              <a:t>Incidenza sulle esecuzioni immobiliari: </a:t>
            </a:r>
            <a:r>
              <a:rPr lang="it-IT" sz="2400" kern="100" dirty="0">
                <a:effectLst/>
                <a:latin typeface="+mj-lt"/>
                <a:ea typeface="Aptos" panose="020B0004020202020204" pitchFamily="34" charset="0"/>
                <a:cs typeface="Times New Roman" panose="02020603050405020304" pitchFamily="18" charset="0"/>
              </a:rPr>
              <a:t>Avuto riguardo alle espropriazioni immobiliari, può dirsi che sono regolate dalla riforma Cartabia le espropriazioni immobiliari che trovano fondamento in un atto di pignoramento il cui procedimento di notificazione si sia </a:t>
            </a:r>
            <a:r>
              <a:rPr lang="it-IT" sz="2400" b="1" kern="100" dirty="0">
                <a:effectLst/>
                <a:latin typeface="+mj-lt"/>
                <a:ea typeface="Aptos" panose="020B0004020202020204" pitchFamily="34" charset="0"/>
                <a:cs typeface="Times New Roman" panose="02020603050405020304" pitchFamily="18" charset="0"/>
              </a:rPr>
              <a:t>perfezionato a decorrere dal 1° marzo 2023</a:t>
            </a:r>
            <a:r>
              <a:rPr lang="it-IT" sz="2400" kern="100" dirty="0">
                <a:effectLst/>
                <a:latin typeface="+mj-lt"/>
                <a:ea typeface="Aptos" panose="020B0004020202020204" pitchFamily="34" charset="0"/>
                <a:cs typeface="Times New Roman" panose="02020603050405020304" pitchFamily="18" charset="0"/>
              </a:rPr>
              <a:t>.</a:t>
            </a:r>
          </a:p>
          <a:p>
            <a:pPr algn="just">
              <a:lnSpc>
                <a:spcPct val="90000"/>
              </a:lnSpc>
              <a:spcAft>
                <a:spcPts val="800"/>
              </a:spcAft>
              <a:buFont typeface="Wingdings" panose="05000000000000000000" pitchFamily="2" charset="2"/>
              <a:buChar char="q"/>
            </a:pPr>
            <a:r>
              <a:rPr lang="it-IT" sz="2400" dirty="0">
                <a:solidFill>
                  <a:schemeClr val="tx1"/>
                </a:solidFill>
                <a:latin typeface="+mj-lt"/>
              </a:rPr>
              <a:t>Trova applicazione nel caso di specie il principio </a:t>
            </a:r>
            <a:r>
              <a:rPr lang="it-IT" sz="2400" b="1" i="1" dirty="0">
                <a:solidFill>
                  <a:schemeClr val="tx1"/>
                </a:solidFill>
                <a:latin typeface="+mj-lt"/>
              </a:rPr>
              <a:t>«tempus </a:t>
            </a:r>
            <a:r>
              <a:rPr lang="it-IT" sz="2400" b="1" i="1" dirty="0" err="1">
                <a:solidFill>
                  <a:schemeClr val="tx1"/>
                </a:solidFill>
                <a:latin typeface="+mj-lt"/>
              </a:rPr>
              <a:t>regit</a:t>
            </a:r>
            <a:r>
              <a:rPr lang="it-IT" sz="2400" b="1" i="1" dirty="0">
                <a:solidFill>
                  <a:schemeClr val="tx1"/>
                </a:solidFill>
                <a:latin typeface="+mj-lt"/>
              </a:rPr>
              <a:t> </a:t>
            </a:r>
            <a:r>
              <a:rPr lang="it-IT" sz="2400" b="1" i="1" dirty="0" err="1">
                <a:solidFill>
                  <a:schemeClr val="tx1"/>
                </a:solidFill>
                <a:latin typeface="+mj-lt"/>
              </a:rPr>
              <a:t>actum</a:t>
            </a:r>
            <a:r>
              <a:rPr lang="it-IT" sz="2400" b="1" i="1" dirty="0">
                <a:solidFill>
                  <a:schemeClr val="tx1"/>
                </a:solidFill>
                <a:latin typeface="+mj-lt"/>
              </a:rPr>
              <a:t>»</a:t>
            </a:r>
            <a:r>
              <a:rPr lang="it-IT" sz="2400" dirty="0">
                <a:solidFill>
                  <a:schemeClr val="tx1"/>
                </a:solidFill>
                <a:latin typeface="+mj-lt"/>
              </a:rPr>
              <a:t>, per cui si applicheranno le nuove norme a tutti gli atti posti in essere a decorrere dal 26.11.2024 (entrata in vigore del terzo correttivo Cartabia), anche quando questi si inseriscano in un processo di espropriazione immobiliare già pendente dal 1° Marzo 2023, ossia già disciplinato dal decreto legislativo 149/2022 che ha introdotto la riforma Cartabia.</a:t>
            </a:r>
          </a:p>
          <a:p>
            <a:pPr>
              <a:lnSpc>
                <a:spcPct val="90000"/>
              </a:lnSpc>
              <a:spcAft>
                <a:spcPts val="800"/>
              </a:spcAft>
            </a:pPr>
            <a:endParaRPr lang="it-IT" sz="2000" kern="100" dirty="0">
              <a:effectLst/>
              <a:latin typeface="+mj-lt"/>
              <a:ea typeface="Aptos" panose="020B0004020202020204" pitchFamily="34" charset="0"/>
              <a:cs typeface="Times New Roman" panose="02020603050405020304" pitchFamily="18" charset="0"/>
            </a:endParaRPr>
          </a:p>
          <a:p>
            <a:pPr>
              <a:lnSpc>
                <a:spcPct val="90000"/>
              </a:lnSpc>
              <a:spcAft>
                <a:spcPts val="800"/>
              </a:spcAft>
            </a:pPr>
            <a:endParaRPr lang="it-IT" sz="2000" kern="100" dirty="0">
              <a:effectLst/>
              <a:latin typeface="+mj-lt"/>
              <a:ea typeface="Aptos" panose="020B0004020202020204" pitchFamily="34" charset="0"/>
              <a:cs typeface="Times New Roman" panose="02020603050405020304" pitchFamily="18" charset="0"/>
            </a:endParaRPr>
          </a:p>
          <a:p>
            <a:pPr>
              <a:lnSpc>
                <a:spcPct val="90000"/>
              </a:lnSpc>
              <a:spcAft>
                <a:spcPts val="800"/>
              </a:spcAft>
            </a:pPr>
            <a:endParaRPr lang="it-IT" sz="2000" kern="100" dirty="0">
              <a:effectLst/>
              <a:latin typeface="+mj-lt"/>
              <a:ea typeface="Aptos" panose="020B0004020202020204" pitchFamily="34" charset="0"/>
              <a:cs typeface="Times New Roman" panose="02020603050405020304" pitchFamily="18" charset="0"/>
            </a:endParaRPr>
          </a:p>
          <a:p>
            <a:pPr marL="0" indent="0">
              <a:lnSpc>
                <a:spcPct val="90000"/>
              </a:lnSpc>
              <a:buNone/>
            </a:pPr>
            <a:endParaRPr lang="it-IT" sz="1000" dirty="0"/>
          </a:p>
        </p:txBody>
      </p:sp>
      <p:pic>
        <p:nvPicPr>
          <p:cNvPr id="4" name="Immagine 3" descr="Immagine che contiene dispositivo, bilancia&#10;&#10;Descrizione generata automaticamente">
            <a:extLst>
              <a:ext uri="{FF2B5EF4-FFF2-40B4-BE49-F238E27FC236}">
                <a16:creationId xmlns:a16="http://schemas.microsoft.com/office/drawing/2014/main" id="{DA2A0B2D-C9B4-E9BB-1449-32113DB5E248}"/>
              </a:ext>
            </a:extLst>
          </p:cNvPr>
          <p:cNvPicPr>
            <a:picLocks noChangeAspect="1"/>
          </p:cNvPicPr>
          <p:nvPr/>
        </p:nvPicPr>
        <p:blipFill>
          <a:blip r:embed="rId2"/>
          <a:stretch>
            <a:fillRect/>
          </a:stretch>
        </p:blipFill>
        <p:spPr>
          <a:xfrm>
            <a:off x="9601200" y="0"/>
            <a:ext cx="2475781" cy="1823534"/>
          </a:xfrm>
          <a:prstGeom prst="rect">
            <a:avLst/>
          </a:prstGeom>
        </p:spPr>
      </p:pic>
    </p:spTree>
    <p:extLst>
      <p:ext uri="{BB962C8B-B14F-4D97-AF65-F5344CB8AC3E}">
        <p14:creationId xmlns:p14="http://schemas.microsoft.com/office/powerpoint/2010/main" val="3358366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61B7988-C32B-82ED-CE14-07D459166AAE}"/>
              </a:ext>
            </a:extLst>
          </p:cNvPr>
          <p:cNvSpPr>
            <a:spLocks noGrp="1"/>
          </p:cNvSpPr>
          <p:nvPr>
            <p:ph idx="1"/>
          </p:nvPr>
        </p:nvSpPr>
        <p:spPr>
          <a:xfrm>
            <a:off x="535602" y="802257"/>
            <a:ext cx="9652194" cy="5525340"/>
          </a:xfrm>
        </p:spPr>
        <p:txBody>
          <a:bodyPr numCol="1" anchor="t">
            <a:normAutofit fontScale="55000" lnSpcReduction="20000"/>
          </a:bodyPr>
          <a:lstStyle/>
          <a:p>
            <a:pPr marL="0" indent="0" algn="ctr">
              <a:buNone/>
            </a:pPr>
            <a:r>
              <a:rPr lang="it-IT" sz="3200" b="1" dirty="0">
                <a:solidFill>
                  <a:schemeClr val="accent2">
                    <a:lumMod val="75000"/>
                  </a:schemeClr>
                </a:solidFill>
              </a:rPr>
              <a:t>ATTI PRODROMICI AL PROCEDIMENTO DI ESPROPRIAZIONE IMMOBILIARE</a:t>
            </a:r>
          </a:p>
          <a:p>
            <a:pPr marL="0" indent="0" algn="just">
              <a:buNone/>
            </a:pPr>
            <a:r>
              <a:rPr lang="it-IT" sz="3000" b="1" dirty="0">
                <a:solidFill>
                  <a:schemeClr val="tx1"/>
                </a:solidFill>
              </a:rPr>
              <a:t>Art. 479 - Notificazione del titolo esecutivo e del precetto</a:t>
            </a:r>
          </a:p>
          <a:p>
            <a:pPr marL="0" indent="0" algn="just">
              <a:lnSpc>
                <a:spcPct val="120000"/>
              </a:lnSpc>
              <a:buNone/>
            </a:pPr>
            <a:r>
              <a:rPr lang="it-IT" sz="3000" dirty="0">
                <a:solidFill>
                  <a:schemeClr val="tx1"/>
                </a:solidFill>
              </a:rPr>
              <a:t>Se la legge non dispone altrimenti, l'esecuzione forzata deve essere preceduta dalla notificazione del </a:t>
            </a:r>
            <a:r>
              <a:rPr lang="it-IT" sz="3000" dirty="0">
                <a:solidFill>
                  <a:srgbClr val="FF0000"/>
                </a:solidFill>
              </a:rPr>
              <a:t>duplicato informatico del titolo o di sua copia attestata conforme all'originale </a:t>
            </a:r>
            <a:r>
              <a:rPr lang="it-IT" sz="3000" dirty="0">
                <a:solidFill>
                  <a:schemeClr val="tx1"/>
                </a:solidFill>
              </a:rPr>
              <a:t>e del precetto. </a:t>
            </a:r>
          </a:p>
          <a:p>
            <a:pPr marL="0" indent="0" algn="just">
              <a:lnSpc>
                <a:spcPct val="120000"/>
              </a:lnSpc>
              <a:buNone/>
            </a:pPr>
            <a:r>
              <a:rPr lang="it-IT" sz="3000" dirty="0">
                <a:solidFill>
                  <a:schemeClr val="tx1"/>
                </a:solidFill>
              </a:rPr>
              <a:t>La notificazione del titolo esecutivo deve essere fatta alla parte personalmente a norma degli articoli 137 e seguenti.</a:t>
            </a:r>
          </a:p>
          <a:p>
            <a:pPr marL="0" indent="0" algn="just">
              <a:buNone/>
            </a:pPr>
            <a:r>
              <a:rPr lang="it-IT" sz="3000" dirty="0">
                <a:solidFill>
                  <a:schemeClr val="tx1"/>
                </a:solidFill>
              </a:rPr>
              <a:t>Il precetto può essere redatto di seguito al titolo esecutivo ed essere notificato insieme con questo, purché la notificazione sia fatta alla parte personalmente.</a:t>
            </a:r>
          </a:p>
          <a:p>
            <a:pPr marL="0" indent="0" algn="just">
              <a:buNone/>
            </a:pPr>
            <a:endParaRPr lang="it-IT" sz="3000" dirty="0">
              <a:solidFill>
                <a:schemeClr val="tx1"/>
              </a:solidFill>
            </a:endParaRPr>
          </a:p>
          <a:p>
            <a:pPr marL="0" indent="0" algn="just">
              <a:buNone/>
            </a:pPr>
            <a:endParaRPr lang="it-IT" sz="3000" b="1" dirty="0">
              <a:solidFill>
                <a:schemeClr val="tx1"/>
              </a:solidFill>
            </a:endParaRPr>
          </a:p>
          <a:p>
            <a:pPr marL="0" indent="0" algn="just">
              <a:buNone/>
            </a:pPr>
            <a:endParaRPr lang="it-IT" sz="3000" b="1" dirty="0">
              <a:solidFill>
                <a:schemeClr val="tx1"/>
              </a:solidFill>
            </a:endParaRPr>
          </a:p>
          <a:p>
            <a:pPr marL="0" indent="0" algn="just">
              <a:buNone/>
            </a:pPr>
            <a:r>
              <a:rPr lang="it-IT" sz="3000" b="1" dirty="0">
                <a:solidFill>
                  <a:schemeClr val="tx1"/>
                </a:solidFill>
              </a:rPr>
              <a:t>Il correttivo ha inciso sulle modalità di notificazione del titolo esecutivo, avendo precisato al primo comma che il titolo esecutivo può essere notificato anche in forma </a:t>
            </a:r>
            <a:r>
              <a:rPr lang="it-IT" sz="3000" b="1" dirty="0">
                <a:solidFill>
                  <a:srgbClr val="FF0000"/>
                </a:solidFill>
              </a:rPr>
              <a:t>di duplicato informatico</a:t>
            </a:r>
            <a:r>
              <a:rPr lang="it-IT" sz="3000" b="1" dirty="0">
                <a:solidFill>
                  <a:schemeClr val="tx1"/>
                </a:solidFill>
              </a:rPr>
              <a:t>.</a:t>
            </a:r>
          </a:p>
          <a:p>
            <a:pPr marL="0" indent="0" algn="just">
              <a:buNone/>
            </a:pPr>
            <a:r>
              <a:rPr lang="it-IT" sz="3000" dirty="0">
                <a:solidFill>
                  <a:schemeClr val="tx1"/>
                </a:solidFill>
              </a:rPr>
              <a:t>Come noto, con la riforma introdotta dal decreto legislativo 149 del 2022 è stato abrogato il retaggio della formula esecutiva ed è stata prevista la notifica del titolo in copia attestata conforme all’originale.</a:t>
            </a:r>
          </a:p>
          <a:p>
            <a:pPr marL="0" indent="0" algn="just">
              <a:buNone/>
            </a:pPr>
            <a:endParaRPr lang="it-IT" sz="3000" dirty="0">
              <a:solidFill>
                <a:schemeClr val="tx1"/>
              </a:solidFill>
            </a:endParaRPr>
          </a:p>
          <a:p>
            <a:pPr marL="0" indent="0" algn="just">
              <a:buNone/>
            </a:pPr>
            <a:endParaRPr lang="it-IT" sz="2800" dirty="0">
              <a:solidFill>
                <a:schemeClr val="tx1"/>
              </a:solidFill>
            </a:endParaRPr>
          </a:p>
          <a:p>
            <a:pPr marL="0" indent="0" algn="just">
              <a:buNone/>
            </a:pPr>
            <a:endParaRPr lang="it-IT" sz="2800" b="1" dirty="0">
              <a:solidFill>
                <a:schemeClr val="tx1"/>
              </a:solidFill>
            </a:endParaRPr>
          </a:p>
          <a:p>
            <a:pPr marL="0" indent="0" algn="just">
              <a:buNone/>
            </a:pPr>
            <a:endParaRPr lang="it-IT" sz="2800" b="1" dirty="0">
              <a:solidFill>
                <a:schemeClr val="tx1"/>
              </a:solidFill>
            </a:endParaRPr>
          </a:p>
          <a:p>
            <a:pPr marL="0" indent="0" algn="just">
              <a:buNone/>
            </a:pPr>
            <a:endParaRPr lang="it-IT" sz="2800" dirty="0">
              <a:solidFill>
                <a:schemeClr val="bg1"/>
              </a:solidFill>
            </a:endParaRPr>
          </a:p>
          <a:p>
            <a:pPr marL="514350" indent="-514350" algn="just">
              <a:buAutoNum type="arabicParenR"/>
            </a:pPr>
            <a:endParaRPr lang="it-IT" sz="2800" dirty="0">
              <a:solidFill>
                <a:schemeClr val="bg1"/>
              </a:solidFill>
            </a:endParaRPr>
          </a:p>
        </p:txBody>
      </p:sp>
      <p:sp>
        <p:nvSpPr>
          <p:cNvPr id="2" name="Freccia in giù 1">
            <a:extLst>
              <a:ext uri="{FF2B5EF4-FFF2-40B4-BE49-F238E27FC236}">
                <a16:creationId xmlns:a16="http://schemas.microsoft.com/office/drawing/2014/main" id="{C1D91F6D-F57D-662D-04BB-A55227C97DE6}"/>
              </a:ext>
            </a:extLst>
          </p:cNvPr>
          <p:cNvSpPr/>
          <p:nvPr/>
        </p:nvSpPr>
        <p:spPr>
          <a:xfrm>
            <a:off x="5056293" y="3575650"/>
            <a:ext cx="484632" cy="8128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476604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61B7988-C32B-82ED-CE14-07D459166AAE}"/>
              </a:ext>
            </a:extLst>
          </p:cNvPr>
          <p:cNvSpPr>
            <a:spLocks noGrp="1"/>
          </p:cNvSpPr>
          <p:nvPr>
            <p:ph idx="1"/>
          </p:nvPr>
        </p:nvSpPr>
        <p:spPr>
          <a:xfrm>
            <a:off x="1121435" y="862642"/>
            <a:ext cx="7479101" cy="5547393"/>
          </a:xfrm>
        </p:spPr>
        <p:txBody>
          <a:bodyPr numCol="1">
            <a:normAutofit fontScale="92500" lnSpcReduction="20000"/>
          </a:bodyPr>
          <a:lstStyle/>
          <a:p>
            <a:pPr marL="0" indent="0">
              <a:lnSpc>
                <a:spcPct val="90000"/>
              </a:lnSpc>
              <a:buNone/>
            </a:pPr>
            <a:r>
              <a:rPr lang="it-IT" sz="2000" b="1" dirty="0">
                <a:solidFill>
                  <a:schemeClr val="accent2">
                    <a:lumMod val="75000"/>
                  </a:schemeClr>
                </a:solidFill>
              </a:rPr>
              <a:t>ATTI PRODROMICI AL PROCEDIMENTO DI ESPROPRIAZIONE IMMOBILIARE</a:t>
            </a:r>
          </a:p>
          <a:p>
            <a:pPr marL="0" indent="0">
              <a:lnSpc>
                <a:spcPct val="90000"/>
              </a:lnSpc>
              <a:buNone/>
            </a:pPr>
            <a:r>
              <a:rPr lang="it-IT" sz="2000" b="1" dirty="0"/>
              <a:t>Art. 479 - Notificazione del titolo esecutivo e del precetto – duplicato informatico</a:t>
            </a:r>
          </a:p>
          <a:p>
            <a:pPr marL="0" indent="0" algn="just">
              <a:lnSpc>
                <a:spcPct val="90000"/>
              </a:lnSpc>
              <a:buNone/>
            </a:pPr>
            <a:r>
              <a:rPr lang="it-IT" sz="2000" dirty="0"/>
              <a:t>A norma del Codice dell'Amministrazione Digitale (CAD) di cui Decreto Legislativo n. 82/2005 (articoli 1 e 23 bis), si evince che il duplicato informatico del titolo e la copia informatica di quest’ultimo hanno lo stesso valore.</a:t>
            </a:r>
          </a:p>
          <a:p>
            <a:pPr marL="0" indent="0" algn="just">
              <a:lnSpc>
                <a:spcPct val="90000"/>
              </a:lnSpc>
              <a:buNone/>
            </a:pPr>
            <a:r>
              <a:rPr lang="it-IT" sz="2000" dirty="0"/>
              <a:t>Il difensore ha la facoltà di estrarre il provvedimento senza la stampigliatura dell’avvenuta pubblicazione da parte del cancelliere, ossia nel suo assetto originario, oppure di estrarre l'atto già processato e dunque recante la stampigliatura dei dati che vengono automaticamente inseriti dal sistema per effetto dell'intervento del cancelliere.</a:t>
            </a:r>
          </a:p>
          <a:p>
            <a:pPr marL="0" indent="0" algn="just">
              <a:lnSpc>
                <a:spcPct val="90000"/>
              </a:lnSpc>
              <a:buNone/>
            </a:pPr>
            <a:r>
              <a:rPr lang="it-IT" sz="2000" dirty="0"/>
              <a:t>Dal punto di vista degli effetti giuridici trattasi comunque di atti aventi efficacia equipollente.</a:t>
            </a:r>
          </a:p>
          <a:p>
            <a:pPr marL="0" indent="0" algn="just">
              <a:lnSpc>
                <a:spcPct val="90000"/>
              </a:lnSpc>
              <a:buNone/>
            </a:pPr>
            <a:r>
              <a:rPr lang="it-IT" sz="2000" b="1" dirty="0"/>
              <a:t>A quali processi si applicherà il nuovo art. 479 c.p.c. riformato?</a:t>
            </a:r>
          </a:p>
          <a:p>
            <a:pPr marL="0" indent="0" algn="just">
              <a:lnSpc>
                <a:spcPct val="90000"/>
              </a:lnSpc>
              <a:buNone/>
            </a:pPr>
            <a:r>
              <a:rPr lang="it-IT" sz="2000" dirty="0"/>
              <a:t>Si applicherà a tutti i procedimenti, indipendentemente dall'epoca di formazione del titolo esecutivo, ogni qualvolta a far data dal 26 novembre 2024 occorra procedere all'incombente di cui all'articolo 479 c.p.c.</a:t>
            </a:r>
          </a:p>
          <a:p>
            <a:pPr marL="0" indent="0">
              <a:lnSpc>
                <a:spcPct val="90000"/>
              </a:lnSpc>
              <a:buNone/>
            </a:pPr>
            <a:endParaRPr lang="it-IT" sz="2000" dirty="0"/>
          </a:p>
          <a:p>
            <a:pPr marL="0" indent="0">
              <a:lnSpc>
                <a:spcPct val="90000"/>
              </a:lnSpc>
              <a:buNone/>
            </a:pPr>
            <a:endParaRPr lang="it-IT" sz="1100" dirty="0"/>
          </a:p>
          <a:p>
            <a:pPr marL="0" indent="0">
              <a:lnSpc>
                <a:spcPct val="90000"/>
              </a:lnSpc>
              <a:buNone/>
            </a:pPr>
            <a:endParaRPr lang="it-IT" sz="1100" dirty="0"/>
          </a:p>
          <a:p>
            <a:pPr marL="0" indent="0">
              <a:lnSpc>
                <a:spcPct val="90000"/>
              </a:lnSpc>
              <a:buNone/>
            </a:pPr>
            <a:endParaRPr lang="it-IT" sz="1100" dirty="0"/>
          </a:p>
          <a:p>
            <a:pPr marL="0" indent="0">
              <a:lnSpc>
                <a:spcPct val="90000"/>
              </a:lnSpc>
              <a:buNone/>
            </a:pPr>
            <a:endParaRPr lang="it-IT" sz="1100" dirty="0"/>
          </a:p>
          <a:p>
            <a:pPr marL="0" indent="0">
              <a:lnSpc>
                <a:spcPct val="90000"/>
              </a:lnSpc>
              <a:buNone/>
            </a:pPr>
            <a:endParaRPr lang="it-IT" sz="1100" b="1" dirty="0"/>
          </a:p>
          <a:p>
            <a:pPr marL="0" indent="0">
              <a:lnSpc>
                <a:spcPct val="90000"/>
              </a:lnSpc>
              <a:buNone/>
            </a:pPr>
            <a:endParaRPr lang="it-IT" sz="1100" b="1" dirty="0"/>
          </a:p>
          <a:p>
            <a:pPr marL="0" indent="0">
              <a:lnSpc>
                <a:spcPct val="90000"/>
              </a:lnSpc>
              <a:buNone/>
            </a:pPr>
            <a:endParaRPr lang="it-IT" sz="1100" dirty="0"/>
          </a:p>
          <a:p>
            <a:pPr marL="514350" indent="-514350">
              <a:lnSpc>
                <a:spcPct val="90000"/>
              </a:lnSpc>
              <a:buAutoNum type="arabicParenR"/>
            </a:pPr>
            <a:endParaRPr lang="it-IT" sz="1100" dirty="0"/>
          </a:p>
        </p:txBody>
      </p:sp>
      <p:pic>
        <p:nvPicPr>
          <p:cNvPr id="7" name="Immagine 6" descr="Immagine che contiene interno, computer, cartone animato, muro&#10;&#10;Il contenuto generato dall'IA potrebbe non essere corretto.">
            <a:extLst>
              <a:ext uri="{FF2B5EF4-FFF2-40B4-BE49-F238E27FC236}">
                <a16:creationId xmlns:a16="http://schemas.microsoft.com/office/drawing/2014/main" id="{0DA9709F-5C1B-991F-7FFA-2933C9280995}"/>
              </a:ext>
            </a:extLst>
          </p:cNvPr>
          <p:cNvPicPr>
            <a:picLocks noChangeAspect="1"/>
          </p:cNvPicPr>
          <p:nvPr/>
        </p:nvPicPr>
        <p:blipFill>
          <a:blip r:embed="rId2"/>
          <a:stretch>
            <a:fillRect/>
          </a:stretch>
        </p:blipFill>
        <p:spPr>
          <a:xfrm>
            <a:off x="8908330" y="1977452"/>
            <a:ext cx="3208255" cy="2903095"/>
          </a:xfrm>
          <a:prstGeom prst="rect">
            <a:avLst/>
          </a:prstGeom>
        </p:spPr>
      </p:pic>
    </p:spTree>
    <p:extLst>
      <p:ext uri="{BB962C8B-B14F-4D97-AF65-F5344CB8AC3E}">
        <p14:creationId xmlns:p14="http://schemas.microsoft.com/office/powerpoint/2010/main" val="2850769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61B7988-C32B-82ED-CE14-07D459166AAE}"/>
              </a:ext>
            </a:extLst>
          </p:cNvPr>
          <p:cNvSpPr>
            <a:spLocks noGrp="1"/>
          </p:cNvSpPr>
          <p:nvPr>
            <p:ph idx="1"/>
          </p:nvPr>
        </p:nvSpPr>
        <p:spPr>
          <a:xfrm>
            <a:off x="535603" y="603849"/>
            <a:ext cx="10014504" cy="5784254"/>
          </a:xfrm>
        </p:spPr>
        <p:txBody>
          <a:bodyPr anchor="t">
            <a:normAutofit fontScale="55000" lnSpcReduction="20000"/>
          </a:bodyPr>
          <a:lstStyle/>
          <a:p>
            <a:pPr marL="0" indent="0" algn="ctr">
              <a:buNone/>
            </a:pPr>
            <a:r>
              <a:rPr lang="it-IT" sz="3200" b="1" dirty="0">
                <a:solidFill>
                  <a:schemeClr val="accent2">
                    <a:lumMod val="75000"/>
                  </a:schemeClr>
                </a:solidFill>
              </a:rPr>
              <a:t>ART. 480 C.P.C. – FORMA DEL PRECETTO</a:t>
            </a:r>
          </a:p>
          <a:p>
            <a:pPr marL="0" indent="0" algn="just">
              <a:buNone/>
            </a:pPr>
            <a:r>
              <a:rPr lang="it-IT" sz="3000" b="1" dirty="0">
                <a:solidFill>
                  <a:schemeClr val="tx1"/>
                </a:solidFill>
                <a:latin typeface="+mj-lt"/>
              </a:rPr>
              <a:t>Art. 480 co. 3 cpc (terzo correttivo Cartabia): </a:t>
            </a:r>
          </a:p>
          <a:p>
            <a:pPr algn="just">
              <a:buFont typeface="Wingdings" panose="05000000000000000000" pitchFamily="2" charset="2"/>
              <a:buChar char="Ø"/>
            </a:pPr>
            <a:r>
              <a:rPr lang="it-IT" sz="3000" i="1" dirty="0">
                <a:solidFill>
                  <a:srgbClr val="FF0000"/>
                </a:solidFill>
                <a:latin typeface="+mj-lt"/>
              </a:rPr>
              <a:t>«</a:t>
            </a:r>
            <a:r>
              <a:rPr lang="it-IT" sz="3000" i="1" kern="100" dirty="0">
                <a:solidFill>
                  <a:srgbClr val="FF0000"/>
                </a:solidFill>
                <a:effectLst/>
                <a:latin typeface="+mj-lt"/>
                <a:ea typeface="Aptos" panose="020B0004020202020204" pitchFamily="34" charset="0"/>
                <a:cs typeface="Times New Roman" panose="02020603050405020304" pitchFamily="18" charset="0"/>
              </a:rPr>
              <a:t>Il precetto deve inoltre contenere </a:t>
            </a:r>
            <a:r>
              <a:rPr lang="it-IT" sz="3000" b="1" i="1" kern="100" dirty="0">
                <a:solidFill>
                  <a:srgbClr val="FF0000"/>
                </a:solidFill>
                <a:effectLst>
                  <a:outerShdw blurRad="38100" dist="38100" dir="2700000" algn="tl">
                    <a:srgbClr val="000000">
                      <a:alpha val="43137"/>
                    </a:srgbClr>
                  </a:outerShdw>
                </a:effectLst>
                <a:latin typeface="+mj-lt"/>
                <a:ea typeface="Aptos" panose="020B0004020202020204" pitchFamily="34" charset="0"/>
                <a:cs typeface="Times New Roman" panose="02020603050405020304" pitchFamily="18" charset="0"/>
              </a:rPr>
              <a:t>l’indicazione del giudice competente per l’esecuzione </a:t>
            </a:r>
            <a:r>
              <a:rPr lang="it-IT" sz="3000" i="1" kern="100" dirty="0">
                <a:solidFill>
                  <a:srgbClr val="FF0000"/>
                </a:solidFill>
                <a:effectLst/>
                <a:latin typeface="+mj-lt"/>
                <a:ea typeface="Aptos" panose="020B0004020202020204" pitchFamily="34" charset="0"/>
                <a:cs typeface="Times New Roman" panose="02020603050405020304" pitchFamily="18" charset="0"/>
              </a:rPr>
              <a:t>e, </a:t>
            </a:r>
          </a:p>
          <a:p>
            <a:pPr algn="just">
              <a:buFont typeface="Wingdings" panose="05000000000000000000" pitchFamily="2" charset="2"/>
              <a:buChar char="Ø"/>
            </a:pPr>
            <a:r>
              <a:rPr lang="it-IT" sz="3000" b="1" i="1" kern="100" dirty="0">
                <a:solidFill>
                  <a:srgbClr val="FF0000"/>
                </a:solidFill>
                <a:effectLst>
                  <a:outerShdw blurRad="38100" dist="38100" dir="2700000" algn="tl">
                    <a:srgbClr val="000000">
                      <a:alpha val="43137"/>
                    </a:srgbClr>
                  </a:outerShdw>
                </a:effectLst>
                <a:latin typeface="+mj-lt"/>
                <a:ea typeface="Aptos" panose="020B0004020202020204" pitchFamily="34" charset="0"/>
                <a:cs typeface="Times New Roman" panose="02020603050405020304" pitchFamily="18" charset="0"/>
              </a:rPr>
              <a:t>se è sottoscritto dalla parte personalmente</a:t>
            </a:r>
            <a:r>
              <a:rPr lang="it-IT" sz="3000" i="1" kern="100" dirty="0">
                <a:solidFill>
                  <a:srgbClr val="FF0000"/>
                </a:solidFill>
                <a:effectLst/>
                <a:latin typeface="+mj-lt"/>
                <a:ea typeface="Aptos" panose="020B0004020202020204" pitchFamily="34" charset="0"/>
                <a:cs typeface="Times New Roman" panose="02020603050405020304" pitchFamily="18" charset="0"/>
              </a:rPr>
              <a:t>, la dichiarazione di residenza o l'elezione di domicilio della parte istante nel comune in cui ha sede il giudice </a:t>
            </a:r>
          </a:p>
          <a:p>
            <a:pPr algn="just">
              <a:buFont typeface="Wingdings" panose="05000000000000000000" pitchFamily="2" charset="2"/>
              <a:buChar char="Ø"/>
            </a:pPr>
            <a:r>
              <a:rPr lang="it-IT" sz="3000" i="1" kern="100" dirty="0">
                <a:solidFill>
                  <a:srgbClr val="FF0000"/>
                </a:solidFill>
                <a:effectLst/>
                <a:latin typeface="+mj-lt"/>
                <a:ea typeface="Aptos" panose="020B0004020202020204" pitchFamily="34" charset="0"/>
                <a:cs typeface="Times New Roman" panose="02020603050405020304" pitchFamily="18" charset="0"/>
              </a:rPr>
              <a:t>oppure l’indicazione dell’indirizzo di posta elettronica certificata risultante da pubblici elenchi o l’elezione di un domicilio digitale speciale. </a:t>
            </a:r>
          </a:p>
          <a:p>
            <a:pPr algn="just">
              <a:buFont typeface="Wingdings" panose="05000000000000000000" pitchFamily="2" charset="2"/>
              <a:buChar char="Ø"/>
            </a:pPr>
            <a:r>
              <a:rPr lang="it-IT" sz="3000" i="1" kern="100" dirty="0">
                <a:solidFill>
                  <a:srgbClr val="FF0000"/>
                </a:solidFill>
                <a:effectLst/>
                <a:latin typeface="+mj-lt"/>
                <a:ea typeface="Aptos" panose="020B0004020202020204" pitchFamily="34" charset="0"/>
                <a:cs typeface="Times New Roman" panose="02020603050405020304" pitchFamily="18" charset="0"/>
              </a:rPr>
              <a:t>In mancanza, le opposizioni al precetto si propongono davanti al giudice del luogo in cui è stato notificato </a:t>
            </a:r>
          </a:p>
          <a:p>
            <a:pPr algn="just">
              <a:buFont typeface="Wingdings" panose="05000000000000000000" pitchFamily="2" charset="2"/>
              <a:buChar char="Ø"/>
            </a:pPr>
            <a:r>
              <a:rPr lang="it-IT" sz="3000" i="1" kern="100" dirty="0">
                <a:solidFill>
                  <a:srgbClr val="FF0000"/>
                </a:solidFill>
                <a:effectLst/>
                <a:latin typeface="+mj-lt"/>
                <a:ea typeface="Aptos" panose="020B0004020202020204" pitchFamily="34" charset="0"/>
                <a:cs typeface="Times New Roman" panose="02020603050405020304" pitchFamily="18" charset="0"/>
              </a:rPr>
              <a:t>e le notificazioni alla parte istante si fanno presso la cancelleria del giudice stesso, </a:t>
            </a:r>
          </a:p>
          <a:p>
            <a:pPr algn="just">
              <a:buFont typeface="Wingdings" panose="05000000000000000000" pitchFamily="2" charset="2"/>
              <a:buChar char="Ø"/>
            </a:pPr>
            <a:r>
              <a:rPr lang="it-IT" sz="3000" b="1" i="1" kern="100" dirty="0">
                <a:solidFill>
                  <a:srgbClr val="FF0000"/>
                </a:solidFill>
                <a:effectLst>
                  <a:outerShdw blurRad="38100" dist="38100" dir="2700000" algn="tl">
                    <a:srgbClr val="000000">
                      <a:alpha val="43137"/>
                    </a:srgbClr>
                  </a:outerShdw>
                </a:effectLst>
                <a:latin typeface="+mj-lt"/>
                <a:ea typeface="Aptos" panose="020B0004020202020204" pitchFamily="34" charset="0"/>
                <a:cs typeface="Times New Roman" panose="02020603050405020304" pitchFamily="18" charset="0"/>
              </a:rPr>
              <a:t>salvo quanto previsto dall’articolo 149-bis</a:t>
            </a:r>
            <a:r>
              <a:rPr lang="it-IT" sz="3000" i="1" kern="100" dirty="0">
                <a:solidFill>
                  <a:srgbClr val="FF0000"/>
                </a:solidFill>
                <a:effectLst/>
                <a:latin typeface="+mj-lt"/>
                <a:ea typeface="Aptos" panose="020B0004020202020204" pitchFamily="34" charset="0"/>
                <a:cs typeface="Times New Roman" panose="02020603050405020304" pitchFamily="18" charset="0"/>
              </a:rPr>
              <a:t>.»</a:t>
            </a:r>
          </a:p>
          <a:p>
            <a:pPr marL="0" indent="0" algn="just">
              <a:buNone/>
            </a:pPr>
            <a:endParaRPr lang="it-IT" sz="3000" b="1" dirty="0">
              <a:solidFill>
                <a:schemeClr val="tx1"/>
              </a:solidFill>
              <a:latin typeface="+mj-lt"/>
            </a:endParaRPr>
          </a:p>
          <a:p>
            <a:pPr marL="0" indent="0" algn="just">
              <a:buNone/>
            </a:pPr>
            <a:endParaRPr lang="it-IT" sz="3000" b="1" dirty="0">
              <a:solidFill>
                <a:schemeClr val="tx1"/>
              </a:solidFill>
              <a:latin typeface="+mj-lt"/>
            </a:endParaRPr>
          </a:p>
          <a:p>
            <a:pPr marL="0" indent="0" algn="just">
              <a:buNone/>
            </a:pPr>
            <a:r>
              <a:rPr lang="it-IT" sz="3000" b="1" dirty="0">
                <a:solidFill>
                  <a:schemeClr val="tx1"/>
                </a:solidFill>
                <a:latin typeface="+mj-lt"/>
              </a:rPr>
              <a:t>Art. 480 co. 3 cpc (ante terzo correttivo Cartabia): </a:t>
            </a:r>
          </a:p>
          <a:p>
            <a:pPr marL="0" indent="0" algn="just">
              <a:buNone/>
            </a:pPr>
            <a:r>
              <a:rPr lang="it-IT" sz="3000" i="1" kern="100" dirty="0">
                <a:solidFill>
                  <a:schemeClr val="tx1"/>
                </a:solidFill>
                <a:effectLst/>
                <a:latin typeface="+mj-lt"/>
                <a:ea typeface="Aptos" panose="020B0004020202020204" pitchFamily="34" charset="0"/>
                <a:cs typeface="Times New Roman" panose="02020603050405020304" pitchFamily="18" charset="0"/>
              </a:rPr>
              <a:t>«Il precetto deve inoltre contenere la </a:t>
            </a:r>
            <a:r>
              <a:rPr lang="it-IT" sz="3000" b="1" i="1" kern="100" dirty="0">
                <a:solidFill>
                  <a:schemeClr val="tx1"/>
                </a:solidFill>
                <a:effectLst/>
                <a:latin typeface="+mj-lt"/>
                <a:ea typeface="Aptos" panose="020B0004020202020204" pitchFamily="34" charset="0"/>
                <a:cs typeface="Times New Roman" panose="02020603050405020304" pitchFamily="18" charset="0"/>
              </a:rPr>
              <a:t>dichiarazione di residenza o l'elezione di domicilio della parte istante</a:t>
            </a:r>
            <a:r>
              <a:rPr lang="it-IT" sz="3000" i="1" kern="100" dirty="0">
                <a:solidFill>
                  <a:schemeClr val="tx1"/>
                </a:solidFill>
                <a:effectLst/>
                <a:latin typeface="+mj-lt"/>
                <a:ea typeface="Aptos" panose="020B0004020202020204" pitchFamily="34" charset="0"/>
                <a:cs typeface="Times New Roman" panose="02020603050405020304" pitchFamily="18" charset="0"/>
              </a:rPr>
              <a:t> nel comune in cui ha sede il giudice competente per la esecuzione. </a:t>
            </a:r>
          </a:p>
          <a:p>
            <a:pPr marL="0" indent="0" algn="just">
              <a:buNone/>
            </a:pPr>
            <a:r>
              <a:rPr lang="it-IT" sz="3000" i="1" kern="100" dirty="0">
                <a:solidFill>
                  <a:schemeClr val="tx1"/>
                </a:solidFill>
                <a:effectLst/>
                <a:latin typeface="+mj-lt"/>
                <a:ea typeface="Aptos" panose="020B0004020202020204" pitchFamily="34" charset="0"/>
                <a:cs typeface="Times New Roman" panose="02020603050405020304" pitchFamily="18" charset="0"/>
              </a:rPr>
              <a:t>In mancanza le opposizioni al precetto si propongono davanti al giudice del luogo in cui è stato notificato, e le notificazioni alla parte istante si fanno presso la cancelleria del giudice stesso.»</a:t>
            </a:r>
          </a:p>
          <a:p>
            <a:pPr marL="0" indent="0" algn="just">
              <a:buNone/>
            </a:pPr>
            <a:endParaRPr lang="it-IT" sz="2800" dirty="0">
              <a:solidFill>
                <a:schemeClr val="bg1"/>
              </a:solidFill>
            </a:endParaRPr>
          </a:p>
        </p:txBody>
      </p:sp>
      <p:sp>
        <p:nvSpPr>
          <p:cNvPr id="5" name="Freccia in giù 4">
            <a:extLst>
              <a:ext uri="{FF2B5EF4-FFF2-40B4-BE49-F238E27FC236}">
                <a16:creationId xmlns:a16="http://schemas.microsoft.com/office/drawing/2014/main" id="{D426CF2E-0D2D-8BD2-C83E-18B30B026A76}"/>
              </a:ext>
            </a:extLst>
          </p:cNvPr>
          <p:cNvSpPr/>
          <p:nvPr/>
        </p:nvSpPr>
        <p:spPr>
          <a:xfrm>
            <a:off x="5853684" y="3795622"/>
            <a:ext cx="484632" cy="6556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88268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61B7988-C32B-82ED-CE14-07D459166AAE}"/>
              </a:ext>
            </a:extLst>
          </p:cNvPr>
          <p:cNvSpPr>
            <a:spLocks noGrp="1"/>
          </p:cNvSpPr>
          <p:nvPr>
            <p:ph idx="1"/>
          </p:nvPr>
        </p:nvSpPr>
        <p:spPr>
          <a:xfrm>
            <a:off x="646545" y="618836"/>
            <a:ext cx="8146473" cy="5769267"/>
          </a:xfrm>
        </p:spPr>
        <p:txBody>
          <a:bodyPr anchor="t">
            <a:normAutofit fontScale="47500" lnSpcReduction="20000"/>
          </a:bodyPr>
          <a:lstStyle/>
          <a:p>
            <a:pPr marL="0" indent="0" algn="ctr">
              <a:buNone/>
            </a:pPr>
            <a:r>
              <a:rPr lang="it-IT" sz="3200" b="1" dirty="0">
                <a:solidFill>
                  <a:schemeClr val="accent2">
                    <a:lumMod val="75000"/>
                  </a:schemeClr>
                </a:solidFill>
              </a:rPr>
              <a:t>ART. 480 C.P.C. – FORMA DEL PRECETTO</a:t>
            </a:r>
          </a:p>
          <a:p>
            <a:pPr marL="0" indent="0" algn="just">
              <a:buNone/>
            </a:pPr>
            <a:r>
              <a:rPr lang="it-IT" sz="3500" b="1" dirty="0">
                <a:solidFill>
                  <a:schemeClr val="tx1"/>
                </a:solidFill>
              </a:rPr>
              <a:t>Art. 480 co. 3 cpc</a:t>
            </a:r>
          </a:p>
          <a:p>
            <a:pPr marL="0" indent="0" algn="just">
              <a:buNone/>
            </a:pPr>
            <a:r>
              <a:rPr lang="it-IT" sz="3500" dirty="0">
                <a:solidFill>
                  <a:schemeClr val="tx1"/>
                </a:solidFill>
              </a:rPr>
              <a:t>Sussiste, dunque, un’apparente distonia tra il </a:t>
            </a:r>
            <a:r>
              <a:rPr lang="it-IT" sz="3500" b="1" dirty="0">
                <a:solidFill>
                  <a:schemeClr val="tx1"/>
                </a:solidFill>
              </a:rPr>
              <a:t>creditore assistito da un legale</a:t>
            </a:r>
            <a:r>
              <a:rPr lang="it-IT" sz="3500" dirty="0">
                <a:solidFill>
                  <a:schemeClr val="tx1"/>
                </a:solidFill>
              </a:rPr>
              <a:t>, il cui atto di precetto deve contenere l’indicazione del giudice competente per l'esecuzione, rispetto al </a:t>
            </a:r>
            <a:r>
              <a:rPr lang="it-IT" sz="3500" b="1" dirty="0">
                <a:solidFill>
                  <a:schemeClr val="tx1"/>
                </a:solidFill>
              </a:rPr>
              <a:t>creditore che ha sottoscritto personalmente il precetto, </a:t>
            </a:r>
            <a:r>
              <a:rPr lang="it-IT" sz="3500" dirty="0">
                <a:solidFill>
                  <a:schemeClr val="tx1"/>
                </a:solidFill>
              </a:rPr>
              <a:t>il quale deve ancora dichiarare la residenza o eleggere il domicilio.</a:t>
            </a:r>
          </a:p>
          <a:p>
            <a:pPr marL="0" indent="0" algn="just">
              <a:buNone/>
            </a:pPr>
            <a:r>
              <a:rPr lang="it-IT" sz="3500" dirty="0">
                <a:solidFill>
                  <a:schemeClr val="tx1"/>
                </a:solidFill>
              </a:rPr>
              <a:t>Il senso di questa previsione si coglie attraverso la lettura del combinato disposto delle seguenti norme del correttivo, e precisamente: </a:t>
            </a:r>
          </a:p>
          <a:p>
            <a:pPr algn="just">
              <a:buFont typeface="Wingdings" panose="05000000000000000000" pitchFamily="2" charset="2"/>
              <a:buChar char="Ø"/>
            </a:pPr>
            <a:r>
              <a:rPr lang="it-IT" sz="3500" b="1" dirty="0">
                <a:solidFill>
                  <a:schemeClr val="tx1"/>
                </a:solidFill>
              </a:rPr>
              <a:t>149 bis (Notificazione a mezzo posta elettronica certificata eseguita dall'ufficiale giudiziario) </a:t>
            </a:r>
          </a:p>
          <a:p>
            <a:pPr algn="just">
              <a:buFont typeface="Wingdings" panose="05000000000000000000" pitchFamily="2" charset="2"/>
              <a:buChar char="Ø"/>
            </a:pPr>
            <a:r>
              <a:rPr lang="it-IT" sz="3500" b="1" dirty="0">
                <a:solidFill>
                  <a:schemeClr val="tx1"/>
                </a:solidFill>
              </a:rPr>
              <a:t>170 (Notificazioni e comunicazioni nel corso del procedimento) </a:t>
            </a:r>
          </a:p>
          <a:p>
            <a:pPr algn="just">
              <a:buFont typeface="Wingdings" panose="05000000000000000000" pitchFamily="2" charset="2"/>
              <a:buChar char="Ø"/>
            </a:pPr>
            <a:r>
              <a:rPr lang="it-IT" sz="3500" b="1" dirty="0">
                <a:solidFill>
                  <a:schemeClr val="tx1"/>
                </a:solidFill>
              </a:rPr>
              <a:t>489 (Comunicazioni e notificazioni nel processo di esecuzione forzata) </a:t>
            </a:r>
          </a:p>
          <a:p>
            <a:pPr marL="0" indent="0" algn="just">
              <a:buNone/>
            </a:pPr>
            <a:r>
              <a:rPr lang="it-IT" sz="3500" b="1" dirty="0">
                <a:solidFill>
                  <a:schemeClr val="tx1"/>
                </a:solidFill>
              </a:rPr>
              <a:t>del codice di procedura civile.</a:t>
            </a:r>
          </a:p>
          <a:p>
            <a:pPr marL="0" indent="0" algn="just">
              <a:buNone/>
            </a:pPr>
            <a:r>
              <a:rPr lang="it-IT" sz="3500" dirty="0">
                <a:solidFill>
                  <a:schemeClr val="tx1"/>
                </a:solidFill>
              </a:rPr>
              <a:t>Dall'assetto complessivo introdotto dal correttivo si evince che </a:t>
            </a:r>
            <a:r>
              <a:rPr lang="it-IT" sz="3500" b="1" dirty="0">
                <a:solidFill>
                  <a:srgbClr val="FF0000"/>
                </a:solidFill>
              </a:rPr>
              <a:t>tutte le comunicazioni e notificazioni dirette ad una parte che abbia conferito mandato alle liti ad un avvocato si fanno necessariamente (</a:t>
            </a:r>
            <a:r>
              <a:rPr lang="it-IT" sz="3500" dirty="0">
                <a:solidFill>
                  <a:srgbClr val="FF0000"/>
                </a:solidFill>
              </a:rPr>
              <a:t>a prescindere dalla scelta del soggetto notificante), </a:t>
            </a:r>
            <a:r>
              <a:rPr lang="it-IT" sz="3500" b="1" dirty="0">
                <a:solidFill>
                  <a:srgbClr val="FF0000"/>
                </a:solidFill>
              </a:rPr>
              <a:t>presso l'indirizzo di posta elettronica certificata ufficiale del difensore;</a:t>
            </a:r>
            <a:r>
              <a:rPr lang="it-IT" sz="3500" dirty="0">
                <a:solidFill>
                  <a:schemeClr val="tx1"/>
                </a:solidFill>
              </a:rPr>
              <a:t> pertanto, non c'è più la necessità, per chi opera in un processo avvalendosi di un avvocato cui abbia conferito mandato alle liti, di rendersi reperibile al proprio domicilio personale, poiché lo è già presso l’indirizzo di posta elettronica di cui il proprio difensore è dotato obbligatoriamente.</a:t>
            </a:r>
          </a:p>
          <a:p>
            <a:pPr marL="0" indent="0" algn="just">
              <a:buNone/>
            </a:pPr>
            <a:endParaRPr lang="it-IT" sz="3500" dirty="0">
              <a:solidFill>
                <a:schemeClr val="bg1"/>
              </a:solidFill>
            </a:endParaRPr>
          </a:p>
        </p:txBody>
      </p:sp>
      <p:pic>
        <p:nvPicPr>
          <p:cNvPr id="5" name="Immagine 4" descr="Immagine che contiene clipart, cartone animato, giallo, emoticon">
            <a:extLst>
              <a:ext uri="{FF2B5EF4-FFF2-40B4-BE49-F238E27FC236}">
                <a16:creationId xmlns:a16="http://schemas.microsoft.com/office/drawing/2014/main" id="{A4FA2FC5-B54F-2554-5C3C-DB174DFD7AA1}"/>
              </a:ext>
            </a:extLst>
          </p:cNvPr>
          <p:cNvPicPr>
            <a:picLocks noChangeAspect="1"/>
          </p:cNvPicPr>
          <p:nvPr/>
        </p:nvPicPr>
        <p:blipFill>
          <a:blip r:embed="rId2"/>
          <a:stretch>
            <a:fillRect/>
          </a:stretch>
        </p:blipFill>
        <p:spPr>
          <a:xfrm>
            <a:off x="9169802" y="957532"/>
            <a:ext cx="1943100" cy="2035834"/>
          </a:xfrm>
          <a:prstGeom prst="rect">
            <a:avLst/>
          </a:prstGeom>
        </p:spPr>
      </p:pic>
    </p:spTree>
    <p:extLst>
      <p:ext uri="{BB962C8B-B14F-4D97-AF65-F5344CB8AC3E}">
        <p14:creationId xmlns:p14="http://schemas.microsoft.com/office/powerpoint/2010/main" val="1252811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61B7988-C32B-82ED-CE14-07D459166AAE}"/>
              </a:ext>
            </a:extLst>
          </p:cNvPr>
          <p:cNvSpPr>
            <a:spLocks noGrp="1"/>
          </p:cNvSpPr>
          <p:nvPr>
            <p:ph idx="1"/>
          </p:nvPr>
        </p:nvSpPr>
        <p:spPr>
          <a:xfrm>
            <a:off x="535603" y="360218"/>
            <a:ext cx="8820833" cy="6027885"/>
          </a:xfrm>
        </p:spPr>
        <p:txBody>
          <a:bodyPr anchor="t">
            <a:normAutofit fontScale="92500" lnSpcReduction="10000"/>
          </a:bodyPr>
          <a:lstStyle/>
          <a:p>
            <a:pPr marL="0" indent="0" algn="ctr">
              <a:buNone/>
            </a:pPr>
            <a:r>
              <a:rPr lang="it-IT" sz="3200" b="1" dirty="0">
                <a:solidFill>
                  <a:schemeClr val="accent2">
                    <a:lumMod val="75000"/>
                  </a:schemeClr>
                </a:solidFill>
              </a:rPr>
              <a:t>ART. 480 C.P.C. – FORMA DEL PRECETTO </a:t>
            </a:r>
          </a:p>
          <a:p>
            <a:pPr marL="0" indent="0" algn="ctr">
              <a:buNone/>
            </a:pPr>
            <a:r>
              <a:rPr lang="it-IT" sz="3200" b="1" dirty="0">
                <a:solidFill>
                  <a:schemeClr val="accent2">
                    <a:lumMod val="75000"/>
                  </a:schemeClr>
                </a:solidFill>
              </a:rPr>
              <a:t>OPPOSIZIONE A PRECETTO</a:t>
            </a:r>
          </a:p>
          <a:p>
            <a:pPr marL="0" indent="0" algn="just">
              <a:buNone/>
            </a:pPr>
            <a:endParaRPr lang="it-IT" sz="3500" b="1" dirty="0">
              <a:solidFill>
                <a:schemeClr val="tx1"/>
              </a:solidFill>
            </a:endParaRPr>
          </a:p>
          <a:p>
            <a:pPr marL="0" indent="0" algn="just">
              <a:buNone/>
            </a:pPr>
            <a:r>
              <a:rPr lang="it-IT" sz="3500" b="1" dirty="0">
                <a:solidFill>
                  <a:schemeClr val="tx1"/>
                </a:solidFill>
              </a:rPr>
              <a:t>Art. 480 co. 3 cpc: </a:t>
            </a:r>
            <a:r>
              <a:rPr lang="it-IT" sz="3500" b="1" i="1" dirty="0">
                <a:solidFill>
                  <a:schemeClr val="tx1"/>
                </a:solidFill>
              </a:rPr>
              <a:t>«In mancanza </a:t>
            </a:r>
            <a:r>
              <a:rPr lang="it-IT" sz="2000" dirty="0">
                <a:solidFill>
                  <a:schemeClr val="tx1"/>
                </a:solidFill>
              </a:rPr>
              <a:t>[di indicazione del giudice competente per l’esecuzione ovvero di elezione di domicilio o indicazione di </a:t>
            </a:r>
            <a:r>
              <a:rPr lang="it-IT" sz="2000" dirty="0" err="1">
                <a:solidFill>
                  <a:schemeClr val="tx1"/>
                </a:solidFill>
              </a:rPr>
              <a:t>pec</a:t>
            </a:r>
            <a:r>
              <a:rPr lang="it-IT" sz="2000" dirty="0">
                <a:solidFill>
                  <a:schemeClr val="tx1"/>
                </a:solidFill>
              </a:rPr>
              <a:t> o domicilio digitale per il creditore precettante in proprio]</a:t>
            </a:r>
            <a:r>
              <a:rPr lang="it-IT" sz="3500" b="1" i="1" dirty="0">
                <a:solidFill>
                  <a:schemeClr val="tx1"/>
                </a:solidFill>
              </a:rPr>
              <a:t>, le opposizioni al precetto si propongono davanti al giudice del luogo in cui è stato notificato e le notificazioni alla parte istante si fanno presso la cancelleria del giudice stesso, </a:t>
            </a:r>
            <a:r>
              <a:rPr lang="it-IT" sz="3500" b="1" i="1" u="sng" dirty="0">
                <a:solidFill>
                  <a:schemeClr val="tx1"/>
                </a:solidFill>
              </a:rPr>
              <a:t>salvo quanto previsto dall'articolo 149 bis</a:t>
            </a:r>
            <a:r>
              <a:rPr lang="it-IT" sz="3500" b="1" i="1" dirty="0">
                <a:solidFill>
                  <a:schemeClr val="tx1"/>
                </a:solidFill>
              </a:rPr>
              <a:t>».</a:t>
            </a:r>
            <a:endParaRPr lang="it-IT" sz="3500" dirty="0">
              <a:solidFill>
                <a:schemeClr val="tx1"/>
              </a:solidFill>
            </a:endParaRPr>
          </a:p>
          <a:p>
            <a:pPr marL="0" indent="0" algn="just">
              <a:buNone/>
            </a:pPr>
            <a:endParaRPr lang="it-IT" sz="3500" dirty="0">
              <a:solidFill>
                <a:schemeClr val="tx1"/>
              </a:solidFill>
            </a:endParaRPr>
          </a:p>
          <a:p>
            <a:pPr marL="0" indent="0" algn="just">
              <a:buNone/>
            </a:pPr>
            <a:endParaRPr lang="it-IT" sz="3500" dirty="0">
              <a:solidFill>
                <a:schemeClr val="bg1"/>
              </a:solidFill>
            </a:endParaRPr>
          </a:p>
        </p:txBody>
      </p:sp>
      <p:pic>
        <p:nvPicPr>
          <p:cNvPr id="7" name="Immagine 6" descr="Immagine che contiene Fotografia di nature morte, interno, legno&#10;&#10;Descrizione generata automaticamente">
            <a:extLst>
              <a:ext uri="{FF2B5EF4-FFF2-40B4-BE49-F238E27FC236}">
                <a16:creationId xmlns:a16="http://schemas.microsoft.com/office/drawing/2014/main" id="{2973E31E-B42D-6911-9C3A-D6F9DB858453}"/>
              </a:ext>
            </a:extLst>
          </p:cNvPr>
          <p:cNvPicPr>
            <a:picLocks noChangeAspect="1"/>
          </p:cNvPicPr>
          <p:nvPr/>
        </p:nvPicPr>
        <p:blipFill>
          <a:blip r:embed="rId2"/>
          <a:stretch>
            <a:fillRect/>
          </a:stretch>
        </p:blipFill>
        <p:spPr>
          <a:xfrm>
            <a:off x="9559637" y="0"/>
            <a:ext cx="2513018" cy="3237345"/>
          </a:xfrm>
          <a:prstGeom prst="rect">
            <a:avLst/>
          </a:prstGeom>
        </p:spPr>
      </p:pic>
    </p:spTree>
    <p:extLst>
      <p:ext uri="{BB962C8B-B14F-4D97-AF65-F5344CB8AC3E}">
        <p14:creationId xmlns:p14="http://schemas.microsoft.com/office/powerpoint/2010/main" val="2656158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4" name="Straight Connector 11">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4"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5" name="Isosceles Triangle 14">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6"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7"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8"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9" name="Isosceles Triangle 18">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20" name="Isosceles Triangle 19">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grpSp>
      <p:sp>
        <p:nvSpPr>
          <p:cNvPr id="22" name="Rectangle 21">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5" name="Straight Connector 24">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27"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28" name="Isosceles Triangle 27">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29"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30"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31"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32" name="Isosceles Triangle 31">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33" name="Isosceles Triangle 32">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grpSp>
      <p:sp>
        <p:nvSpPr>
          <p:cNvPr id="35" name="Rectangle 34">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Segnaposto contenuto 2">
            <a:extLst>
              <a:ext uri="{FF2B5EF4-FFF2-40B4-BE49-F238E27FC236}">
                <a16:creationId xmlns:a16="http://schemas.microsoft.com/office/drawing/2014/main" id="{EB2DC55D-9BE8-9CBC-05A6-C8077F9ED9FF}"/>
              </a:ext>
            </a:extLst>
          </p:cNvPr>
          <p:cNvGraphicFramePr>
            <a:graphicFrameLocks noGrp="1"/>
          </p:cNvGraphicFramePr>
          <p:nvPr>
            <p:ph idx="1"/>
            <p:extLst>
              <p:ext uri="{D42A27DB-BD31-4B8C-83A1-F6EECF244321}">
                <p14:modId xmlns:p14="http://schemas.microsoft.com/office/powerpoint/2010/main" val="1712307129"/>
              </p:ext>
            </p:extLst>
          </p:nvPr>
        </p:nvGraphicFramePr>
        <p:xfrm>
          <a:off x="535602" y="681487"/>
          <a:ext cx="10152525" cy="5706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magine 5" descr="Immagine che contiene giallo&#10;&#10;Descrizione generata automaticamente">
            <a:extLst>
              <a:ext uri="{FF2B5EF4-FFF2-40B4-BE49-F238E27FC236}">
                <a16:creationId xmlns:a16="http://schemas.microsoft.com/office/drawing/2014/main" id="{D618A486-27B7-84B6-A0BD-CA80F990EA50}"/>
              </a:ext>
            </a:extLst>
          </p:cNvPr>
          <p:cNvPicPr>
            <a:picLocks noChangeAspect="1"/>
          </p:cNvPicPr>
          <p:nvPr/>
        </p:nvPicPr>
        <p:blipFill>
          <a:blip r:embed="rId7"/>
          <a:stretch>
            <a:fillRect/>
          </a:stretch>
        </p:blipFill>
        <p:spPr>
          <a:xfrm>
            <a:off x="9918481" y="2475781"/>
            <a:ext cx="2079013" cy="2144864"/>
          </a:xfrm>
          <a:prstGeom prst="rect">
            <a:avLst/>
          </a:prstGeom>
        </p:spPr>
      </p:pic>
    </p:spTree>
    <p:extLst>
      <p:ext uri="{BB962C8B-B14F-4D97-AF65-F5344CB8AC3E}">
        <p14:creationId xmlns:p14="http://schemas.microsoft.com/office/powerpoint/2010/main" val="2282087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61B7988-C32B-82ED-CE14-07D459166AAE}"/>
              </a:ext>
            </a:extLst>
          </p:cNvPr>
          <p:cNvSpPr>
            <a:spLocks noGrp="1"/>
          </p:cNvSpPr>
          <p:nvPr>
            <p:ph idx="1"/>
          </p:nvPr>
        </p:nvSpPr>
        <p:spPr>
          <a:xfrm>
            <a:off x="653389" y="875581"/>
            <a:ext cx="8999569" cy="5607412"/>
          </a:xfrm>
        </p:spPr>
        <p:txBody>
          <a:bodyPr anchor="t">
            <a:normAutofit fontScale="55000" lnSpcReduction="20000"/>
          </a:bodyPr>
          <a:lstStyle/>
          <a:p>
            <a:pPr marL="0" indent="0" algn="ctr">
              <a:buNone/>
            </a:pPr>
            <a:r>
              <a:rPr lang="it-IT" sz="3200" b="1" dirty="0">
                <a:solidFill>
                  <a:schemeClr val="accent2">
                    <a:lumMod val="75000"/>
                  </a:schemeClr>
                </a:solidFill>
              </a:rPr>
              <a:t>NOVITÀ IN TEMA DI PIGNORAMENTO IMMOBILIARE</a:t>
            </a:r>
          </a:p>
          <a:p>
            <a:pPr marL="0" indent="0" algn="ctr">
              <a:buNone/>
            </a:pPr>
            <a:r>
              <a:rPr lang="it-IT" sz="3200" b="1" dirty="0">
                <a:solidFill>
                  <a:schemeClr val="accent2">
                    <a:lumMod val="75000"/>
                  </a:schemeClr>
                </a:solidFill>
              </a:rPr>
              <a:t>Art. 492, comma 2, c.p.c.</a:t>
            </a:r>
          </a:p>
          <a:p>
            <a:pPr marL="0" indent="0" algn="just">
              <a:buNone/>
            </a:pPr>
            <a:r>
              <a:rPr lang="it-IT" sz="2800" i="1" dirty="0">
                <a:solidFill>
                  <a:schemeClr val="tx1"/>
                </a:solidFill>
              </a:rPr>
              <a:t>«</a:t>
            </a:r>
            <a:r>
              <a:rPr lang="it-IT" sz="3100" i="1" dirty="0">
                <a:solidFill>
                  <a:schemeClr val="tx1"/>
                </a:solidFill>
              </a:rPr>
              <a:t>Il pignoramento deve altresì contenere l'invito rivolto al debitore ad effettuare presso la cancelleria del giudice dell'esecuzione la dichiarazione di residenza o l'elezione di domicilio in uno dei comuni del circondario in cui ha sede il giudice competente</a:t>
            </a:r>
            <a:r>
              <a:rPr lang="it-IT" sz="3100" i="1" dirty="0">
                <a:solidFill>
                  <a:srgbClr val="FF0000"/>
                </a:solidFill>
              </a:rPr>
              <a:t> o indicare il proprio indirizzo di posta elettronica certificata risultante da pubblici elenchi o eleggere un domicilio digitale speciale, </a:t>
            </a:r>
            <a:r>
              <a:rPr lang="it-IT" sz="3100" i="1" dirty="0">
                <a:solidFill>
                  <a:schemeClr val="tx1"/>
                </a:solidFill>
              </a:rPr>
              <a:t>con l'avvertimento che, in mancanza ovvero in caso di irreperibilità presso la residenza dichiarata o il domicilio eletto, le successive notificazioni o comunicazioni a lui dirette saranno effettuate presso la cancelleria dello stesso giudice, </a:t>
            </a:r>
            <a:r>
              <a:rPr lang="it-IT" sz="3100" i="1" dirty="0">
                <a:solidFill>
                  <a:srgbClr val="FF0000"/>
                </a:solidFill>
              </a:rPr>
              <a:t>salvo quanto previsto dall’articolo 149-bis».</a:t>
            </a:r>
          </a:p>
          <a:p>
            <a:pPr algn="just">
              <a:buFont typeface="Wingdings" panose="05000000000000000000" pitchFamily="2" charset="2"/>
              <a:buChar char="q"/>
            </a:pPr>
            <a:r>
              <a:rPr lang="it-IT" sz="3100" b="1" dirty="0">
                <a:solidFill>
                  <a:schemeClr val="tx1"/>
                </a:solidFill>
              </a:rPr>
              <a:t>Disciplina Cartabia previgente</a:t>
            </a:r>
            <a:r>
              <a:rPr lang="it-IT" sz="3100" dirty="0">
                <a:solidFill>
                  <a:schemeClr val="tx1"/>
                </a:solidFill>
              </a:rPr>
              <a:t>: nell'assetto normativo vigente fino al 25 novembre del 2024 era previsto che l'atto di pignoramento dovesse contenere (tra gli altri avvisi) anche un avviso rivolto al debitore, con il quale quest'ultimo veniva invitato a </a:t>
            </a:r>
            <a:r>
              <a:rPr lang="it-IT" sz="3100" dirty="0">
                <a:solidFill>
                  <a:srgbClr val="00B050"/>
                </a:solidFill>
              </a:rPr>
              <a:t>dichiarare la residenza o eleggere il domicilio in uno dei comuni del circondario in cui ha sede il giudice dell’esecuzione</a:t>
            </a:r>
            <a:r>
              <a:rPr lang="it-IT" sz="3100" dirty="0">
                <a:solidFill>
                  <a:schemeClr val="tx1"/>
                </a:solidFill>
              </a:rPr>
              <a:t>, con precisazione che, nel caso di inerzia da parte del debitore destinatario dell'avviso, legittimamente le comunicazioni e notificazioni si sarebbero potute effettuare presso la cancelleria del giudice dell’esecuzione.</a:t>
            </a:r>
          </a:p>
          <a:p>
            <a:pPr marL="0" indent="0" algn="just">
              <a:buNone/>
            </a:pPr>
            <a:r>
              <a:rPr lang="it-IT" sz="3100" b="1" dirty="0">
                <a:solidFill>
                  <a:schemeClr val="tx1"/>
                </a:solidFill>
              </a:rPr>
              <a:t>Cambia, pertanto, il contenuto dell’atto di pignoramento: il debitore viene invitato, come in precedenza, a rendersi reperibile ma oggi può rendersi reperibile con una modalità alternativa, ossia un recapito di tipo fisico oppure un recapito digitale purché abbia determinate caratteristiche</a:t>
            </a:r>
            <a:r>
              <a:rPr lang="it-IT" sz="3100" dirty="0">
                <a:solidFill>
                  <a:schemeClr val="tx1"/>
                </a:solidFill>
              </a:rPr>
              <a:t>.</a:t>
            </a:r>
          </a:p>
          <a:p>
            <a:pPr algn="just">
              <a:buFont typeface="Wingdings" panose="05000000000000000000" pitchFamily="2" charset="2"/>
              <a:buChar char="q"/>
            </a:pPr>
            <a:endParaRPr lang="it-IT" sz="3100" dirty="0">
              <a:solidFill>
                <a:schemeClr val="bg1"/>
              </a:solidFill>
            </a:endParaRPr>
          </a:p>
          <a:p>
            <a:pPr marL="0" indent="0" algn="just">
              <a:buNone/>
            </a:pPr>
            <a:endParaRPr lang="it-IT" sz="2800" dirty="0">
              <a:solidFill>
                <a:schemeClr val="bg1"/>
              </a:solidFill>
            </a:endParaRPr>
          </a:p>
          <a:p>
            <a:pPr marL="514350" indent="-514350" algn="just">
              <a:buAutoNum type="arabicParenR"/>
            </a:pPr>
            <a:endParaRPr lang="it-IT" sz="2800" dirty="0">
              <a:solidFill>
                <a:schemeClr val="bg1"/>
              </a:solidFill>
            </a:endParaRPr>
          </a:p>
        </p:txBody>
      </p:sp>
      <p:pic>
        <p:nvPicPr>
          <p:cNvPr id="4" name="Immagine 3" descr="Immagine che contiene edificio, Arte bambini, casa&#10;&#10;Descrizione generata automaticamente">
            <a:extLst>
              <a:ext uri="{FF2B5EF4-FFF2-40B4-BE49-F238E27FC236}">
                <a16:creationId xmlns:a16="http://schemas.microsoft.com/office/drawing/2014/main" id="{6144DE60-2053-6111-9FCD-412C4667D0EF}"/>
              </a:ext>
            </a:extLst>
          </p:cNvPr>
          <p:cNvPicPr>
            <a:picLocks noChangeAspect="1"/>
          </p:cNvPicPr>
          <p:nvPr/>
        </p:nvPicPr>
        <p:blipFill>
          <a:blip r:embed="rId2"/>
          <a:stretch>
            <a:fillRect/>
          </a:stretch>
        </p:blipFill>
        <p:spPr>
          <a:xfrm>
            <a:off x="9652599" y="3429000"/>
            <a:ext cx="2324100" cy="1505309"/>
          </a:xfrm>
          <a:prstGeom prst="rect">
            <a:avLst/>
          </a:prstGeom>
        </p:spPr>
      </p:pic>
      <p:pic>
        <p:nvPicPr>
          <p:cNvPr id="6" name="Immagine 5" descr="Immagine che contiene testo, logo, Carattere, Elementi grafici&#10;&#10;Descrizione generata automaticamente">
            <a:extLst>
              <a:ext uri="{FF2B5EF4-FFF2-40B4-BE49-F238E27FC236}">
                <a16:creationId xmlns:a16="http://schemas.microsoft.com/office/drawing/2014/main" id="{520A60D6-6077-0DAB-3F0E-3BE331E725BE}"/>
              </a:ext>
            </a:extLst>
          </p:cNvPr>
          <p:cNvPicPr>
            <a:picLocks noChangeAspect="1"/>
          </p:cNvPicPr>
          <p:nvPr/>
        </p:nvPicPr>
        <p:blipFill>
          <a:blip r:embed="rId3"/>
          <a:stretch>
            <a:fillRect/>
          </a:stretch>
        </p:blipFill>
        <p:spPr>
          <a:xfrm>
            <a:off x="9806552" y="1639018"/>
            <a:ext cx="1943100" cy="1505309"/>
          </a:xfrm>
          <a:prstGeom prst="rect">
            <a:avLst/>
          </a:prstGeom>
        </p:spPr>
      </p:pic>
      <p:pic>
        <p:nvPicPr>
          <p:cNvPr id="8" name="Immagine 7" descr="Immagine che contiene rosso&#10;&#10;Descrizione generata automaticamente">
            <a:extLst>
              <a:ext uri="{FF2B5EF4-FFF2-40B4-BE49-F238E27FC236}">
                <a16:creationId xmlns:a16="http://schemas.microsoft.com/office/drawing/2014/main" id="{D32F2B09-21CF-B386-E9B1-4F00C4E14D84}"/>
              </a:ext>
            </a:extLst>
          </p:cNvPr>
          <p:cNvPicPr>
            <a:picLocks noChangeAspect="1"/>
          </p:cNvPicPr>
          <p:nvPr/>
        </p:nvPicPr>
        <p:blipFill>
          <a:blip r:embed="rId4"/>
          <a:stretch>
            <a:fillRect/>
          </a:stretch>
        </p:blipFill>
        <p:spPr>
          <a:xfrm>
            <a:off x="15033" y="4701395"/>
            <a:ext cx="638356" cy="1388853"/>
          </a:xfrm>
          <a:prstGeom prst="rect">
            <a:avLst/>
          </a:prstGeom>
        </p:spPr>
      </p:pic>
    </p:spTree>
    <p:extLst>
      <p:ext uri="{BB962C8B-B14F-4D97-AF65-F5344CB8AC3E}">
        <p14:creationId xmlns:p14="http://schemas.microsoft.com/office/powerpoint/2010/main" val="1133411844"/>
      </p:ext>
    </p:extLst>
  </p:cSld>
  <p:clrMapOvr>
    <a:masterClrMapping/>
  </p:clrMapOvr>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TM02900688[[fn=Sfaccettatura]]</Template>
  <TotalTime>1416</TotalTime>
  <Words>3146</Words>
  <Application>Microsoft Office PowerPoint</Application>
  <PresentationFormat>Widescreen</PresentationFormat>
  <Paragraphs>135</Paragraphs>
  <Slides>17</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17</vt:i4>
      </vt:variant>
    </vt:vector>
  </HeadingPairs>
  <TitlesOfParts>
    <vt:vector size="24" baseType="lpstr">
      <vt:lpstr>Amasis MT Pro Black</vt:lpstr>
      <vt:lpstr>Arial</vt:lpstr>
      <vt:lpstr>Calibri</vt:lpstr>
      <vt:lpstr>Trebuchet MS</vt:lpstr>
      <vt:lpstr>Wingdings</vt:lpstr>
      <vt:lpstr>Wingdings 3</vt:lpstr>
      <vt:lpstr>Sfaccettatura</vt:lpstr>
      <vt:lpstr>D.Lgs. 164/2024 Terzo correttivo Cartabia Novità in tema di esecuzioni immobiliari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Grazie per la cortese attenzione!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 Lgs. 149/2022 Cosa Cambia per i professionisti delegati e i custodi giudiziari</dc:title>
  <dc:creator>Barbara Schepis</dc:creator>
  <cp:lastModifiedBy>Veronica Santini</cp:lastModifiedBy>
  <cp:revision>222</cp:revision>
  <dcterms:created xsi:type="dcterms:W3CDTF">2023-01-17T18:08:47Z</dcterms:created>
  <dcterms:modified xsi:type="dcterms:W3CDTF">2025-02-27T12:11:39Z</dcterms:modified>
</cp:coreProperties>
</file>